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6.xml" ContentType="application/vnd.openxmlformats-officedocument.theme+xml"/>
  <Override PartName="/ppt/slideLayouts/slideLayout8.xml" ContentType="application/vnd.openxmlformats-officedocument.presentationml.slideLayout+xml"/>
  <Override PartName="/ppt/theme/theme7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8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9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10.xml" ContentType="application/vnd.openxmlformats-officedocument.theme+xml"/>
  <Override PartName="/ppt/slideLayouts/slideLayout16.xml" ContentType="application/vnd.openxmlformats-officedocument.presentationml.slideLayout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5" r:id="rId2"/>
    <p:sldMasterId id="2147483652" r:id="rId3"/>
    <p:sldMasterId id="2147483657" r:id="rId4"/>
    <p:sldMasterId id="2147483659" r:id="rId5"/>
    <p:sldMasterId id="2147483661" r:id="rId6"/>
    <p:sldMasterId id="2147483664" r:id="rId7"/>
    <p:sldMasterId id="2147483667" r:id="rId8"/>
    <p:sldMasterId id="2147483676" r:id="rId9"/>
    <p:sldMasterId id="2147483671" r:id="rId10"/>
    <p:sldMasterId id="2147483679" r:id="rId11"/>
  </p:sldMasterIdLst>
  <p:sldIdLst>
    <p:sldId id="257" r:id="rId12"/>
    <p:sldId id="270" r:id="rId13"/>
    <p:sldId id="273" r:id="rId14"/>
    <p:sldId id="276" r:id="rId15"/>
    <p:sldId id="277" r:id="rId16"/>
    <p:sldId id="274" r:id="rId17"/>
    <p:sldId id="256" r:id="rId18"/>
    <p:sldId id="269" r:id="rId19"/>
    <p:sldId id="267" r:id="rId20"/>
    <p:sldId id="26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FAFF"/>
    <a:srgbClr val="57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0"/>
    <p:restoredTop sz="94700"/>
  </p:normalViewPr>
  <p:slideViewPr>
    <p:cSldViewPr snapToGrid="0">
      <p:cViewPr varScale="1">
        <p:scale>
          <a:sx n="112" d="100"/>
          <a:sy n="112" d="100"/>
        </p:scale>
        <p:origin x="51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presProps" Target="presProps.xml"/><Relationship Id="rId8" Type="http://schemas.openxmlformats.org/officeDocument/2006/relationships/slideMaster" Target="slideMasters/slideMaster8.xml"/></Relationships>
</file>

<file path=ppt/media/image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eg>
</file>

<file path=ppt/media/image22.jpeg>
</file>

<file path=ppt/media/image23.jpe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5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0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1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A7FF116-0A06-15F4-CD79-635A7AD1D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3B0DDC8-6F3C-49D3-D80D-C6BE82BA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9496" y="-29496"/>
            <a:ext cx="0" cy="0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76195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5690" y="1080765"/>
            <a:ext cx="8584206" cy="11126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>
              <a:defRPr sz="2800" b="0" i="0">
                <a:solidFill>
                  <a:schemeClr val="bg1"/>
                </a:solidFill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r>
              <a:rPr lang="nl-NL" dirty="0"/>
              <a:t>Korte titel hier.</a:t>
            </a: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9E723B-EE55-BA03-40D6-AB73E11E88D1}"/>
              </a:ext>
            </a:extLst>
          </p:cNvPr>
          <p:cNvSpPr txBox="1">
            <a:spLocks/>
          </p:cNvSpPr>
          <p:nvPr userDrawn="1"/>
        </p:nvSpPr>
        <p:spPr>
          <a:xfrm>
            <a:off x="545690" y="1637070"/>
            <a:ext cx="4970207" cy="44540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Inter SemiBold" panose="02000503000000020004" pitchFamily="2" charset="0"/>
                <a:ea typeface="Inter SemiBold" panose="02000503000000020004" pitchFamily="2" charset="0"/>
                <a:cs typeface="+mj-cs"/>
              </a:defRPr>
            </a:lvl1pPr>
          </a:lstStyle>
          <a:p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446F4961-DF05-D9BC-8A3D-D001980AB0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6100" y="2403987"/>
            <a:ext cx="8583796" cy="368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buFontTx/>
              <a:buNone/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242729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67257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0456" y="1309366"/>
            <a:ext cx="9521747" cy="769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defRPr sz="2800" b="0" i="0">
                <a:solidFill>
                  <a:schemeClr val="tx2"/>
                </a:solidFill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r>
              <a:rPr lang="nl-NL" dirty="0"/>
              <a:t>Korte titel hier.</a:t>
            </a: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9E723B-EE55-BA03-40D6-AB73E11E88D1}"/>
              </a:ext>
            </a:extLst>
          </p:cNvPr>
          <p:cNvSpPr txBox="1">
            <a:spLocks/>
          </p:cNvSpPr>
          <p:nvPr userDrawn="1"/>
        </p:nvSpPr>
        <p:spPr>
          <a:xfrm>
            <a:off x="545690" y="1637070"/>
            <a:ext cx="4970207" cy="44540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Inter SemiBold" panose="02000503000000020004" pitchFamily="2" charset="0"/>
                <a:ea typeface="Inter SemiBold" panose="02000503000000020004" pitchFamily="2" charset="0"/>
                <a:cs typeface="+mj-cs"/>
              </a:defRPr>
            </a:lvl1pPr>
          </a:lstStyle>
          <a:p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2FE7304-A1FE-0C1A-7E93-A2FC14643C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00456" y="2223967"/>
            <a:ext cx="9522238" cy="290222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buFontTx/>
              <a:buNone/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 algn="ctr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 algn="ctr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 algn="ctr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 algn="ctr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561992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9E723B-EE55-BA03-40D6-AB73E11E88D1}"/>
              </a:ext>
            </a:extLst>
          </p:cNvPr>
          <p:cNvSpPr txBox="1">
            <a:spLocks/>
          </p:cNvSpPr>
          <p:nvPr userDrawn="1"/>
        </p:nvSpPr>
        <p:spPr>
          <a:xfrm>
            <a:off x="545690" y="1637070"/>
            <a:ext cx="4970207" cy="44540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Inter SemiBold" panose="02000503000000020004" pitchFamily="2" charset="0"/>
                <a:ea typeface="Inter SemiBold" panose="02000503000000020004" pitchFamily="2" charset="0"/>
                <a:cs typeface="+mj-cs"/>
              </a:defRPr>
            </a:lvl1pPr>
          </a:lstStyle>
          <a:p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52F9A4FA-5150-9570-C456-789869F400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0456" y="1309366"/>
            <a:ext cx="9521747" cy="769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>
              <a:defRPr sz="2800" b="0" i="0">
                <a:solidFill>
                  <a:schemeClr val="tx2"/>
                </a:solidFill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r>
              <a:rPr lang="nl-NL" dirty="0"/>
              <a:t>Korte titel hier.</a:t>
            </a:r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2A528192-C4C2-5EAE-C3E3-2FD2D7EA2A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00456" y="2223967"/>
            <a:ext cx="9522238" cy="290222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buFontTx/>
              <a:buNone/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 algn="ctr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 algn="ctr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 algn="ctr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 algn="ctr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244721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3455" y="537957"/>
            <a:ext cx="8584206" cy="5563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defRPr sz="2800" b="0" i="0">
                <a:solidFill>
                  <a:schemeClr val="bg1"/>
                </a:solidFill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r>
              <a:rPr lang="nl-NL" dirty="0"/>
              <a:t>Korte titel hier.</a:t>
            </a: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9E723B-EE55-BA03-40D6-AB73E11E88D1}"/>
              </a:ext>
            </a:extLst>
          </p:cNvPr>
          <p:cNvSpPr txBox="1">
            <a:spLocks/>
          </p:cNvSpPr>
          <p:nvPr userDrawn="1"/>
        </p:nvSpPr>
        <p:spPr>
          <a:xfrm>
            <a:off x="462775" y="1609775"/>
            <a:ext cx="4970207" cy="44540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Inter SemiBold" panose="02000503000000020004" pitchFamily="2" charset="0"/>
                <a:ea typeface="Inter SemiBold" panose="02000503000000020004" pitchFamily="2" charset="0"/>
                <a:cs typeface="+mj-cs"/>
              </a:defRPr>
            </a:lvl1pPr>
          </a:lstStyle>
          <a:p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8D7921F-CAE4-8B38-29E2-F2B491D4BD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775" y="1609775"/>
            <a:ext cx="3644173" cy="4898498"/>
          </a:xfrm>
          <a:prstGeom prst="rect">
            <a:avLst/>
          </a:prstGeo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2FE7304-A1FE-0C1A-7E93-A2FC14643C9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7403" y="3401705"/>
            <a:ext cx="3097692" cy="2792417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5000"/>
              </a:lnSpc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EF121042-CEC4-2280-4605-75DF5078C4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6871" y="1905273"/>
            <a:ext cx="3098800" cy="44391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 i="0">
                <a:latin typeface="Inter SemiBold" panose="02000503000000020004" pitchFamily="2" charset="0"/>
                <a:ea typeface="Inter SemiBold" panose="02000503000000020004" pitchFamily="2" charset="0"/>
              </a:defRPr>
            </a:lvl1pPr>
          </a:lstStyle>
          <a:p>
            <a:pPr lvl="0"/>
            <a:r>
              <a:rPr lang="nl-NL" dirty="0"/>
              <a:t>Korte titel hier.</a:t>
            </a:r>
          </a:p>
        </p:txBody>
      </p:sp>
      <p:sp>
        <p:nvSpPr>
          <p:cNvPr id="15" name="Tijdelijke aanduiding voor tekst 3">
            <a:extLst>
              <a:ext uri="{FF2B5EF4-FFF2-40B4-BE49-F238E27FC236}">
                <a16:creationId xmlns:a16="http://schemas.microsoft.com/office/drawing/2014/main" id="{2EA07BB5-18D7-168C-0985-D12C3E5B27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7403" y="2519790"/>
            <a:ext cx="3097692" cy="60802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Omschrijving</a:t>
            </a:r>
          </a:p>
        </p:txBody>
      </p:sp>
      <p:pic>
        <p:nvPicPr>
          <p:cNvPr id="18" name="Afbeelding 17">
            <a:extLst>
              <a:ext uri="{FF2B5EF4-FFF2-40B4-BE49-F238E27FC236}">
                <a16:creationId xmlns:a16="http://schemas.microsoft.com/office/drawing/2014/main" id="{066C8E02-0095-DC32-4C54-08BBF7A19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73913" y="1609775"/>
            <a:ext cx="3644173" cy="4898498"/>
          </a:xfrm>
          <a:prstGeom prst="rect">
            <a:avLst/>
          </a:prstGeom>
        </p:spPr>
      </p:pic>
      <p:sp>
        <p:nvSpPr>
          <p:cNvPr id="20" name="Tijdelijke aanduiding voor tekst 13">
            <a:extLst>
              <a:ext uri="{FF2B5EF4-FFF2-40B4-BE49-F238E27FC236}">
                <a16:creationId xmlns:a16="http://schemas.microsoft.com/office/drawing/2014/main" id="{CA5DECEB-641E-4280-DD0C-213C9BC4FA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8009" y="1905273"/>
            <a:ext cx="3098800" cy="44391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 i="0">
                <a:latin typeface="Inter SemiBold" panose="02000503000000020004" pitchFamily="2" charset="0"/>
                <a:ea typeface="Inter SemiBold" panose="02000503000000020004" pitchFamily="2" charset="0"/>
              </a:defRPr>
            </a:lvl1pPr>
          </a:lstStyle>
          <a:p>
            <a:pPr lvl="0"/>
            <a:r>
              <a:rPr lang="nl-NL" dirty="0"/>
              <a:t>Korte titel hier.</a:t>
            </a:r>
          </a:p>
        </p:txBody>
      </p:sp>
      <p:sp>
        <p:nvSpPr>
          <p:cNvPr id="21" name="Tijdelijke aanduiding voor tekst 3">
            <a:extLst>
              <a:ext uri="{FF2B5EF4-FFF2-40B4-BE49-F238E27FC236}">
                <a16:creationId xmlns:a16="http://schemas.microsoft.com/office/drawing/2014/main" id="{483FA61D-1B37-AE36-9790-D4073EB1F6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38541" y="2519790"/>
            <a:ext cx="3097692" cy="60802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Omschrijving</a:t>
            </a:r>
          </a:p>
        </p:txBody>
      </p:sp>
      <p:pic>
        <p:nvPicPr>
          <p:cNvPr id="26" name="Afbeelding 25">
            <a:extLst>
              <a:ext uri="{FF2B5EF4-FFF2-40B4-BE49-F238E27FC236}">
                <a16:creationId xmlns:a16="http://schemas.microsoft.com/office/drawing/2014/main" id="{B88B5DCA-6CAD-FFBD-113A-2284982300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85051" y="1609775"/>
            <a:ext cx="3644173" cy="4898498"/>
          </a:xfrm>
          <a:prstGeom prst="rect">
            <a:avLst/>
          </a:prstGeom>
        </p:spPr>
      </p:pic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8E66334E-BEC4-AD78-3EFE-A91DBF0AAB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49679" y="3401705"/>
            <a:ext cx="3097692" cy="2792417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5000"/>
              </a:lnSpc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</p:txBody>
      </p:sp>
      <p:sp>
        <p:nvSpPr>
          <p:cNvPr id="28" name="Tijdelijke aanduiding voor tekst 13">
            <a:extLst>
              <a:ext uri="{FF2B5EF4-FFF2-40B4-BE49-F238E27FC236}">
                <a16:creationId xmlns:a16="http://schemas.microsoft.com/office/drawing/2014/main" id="{D3A4F01E-3655-8712-5FB6-7740AFCCBB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49147" y="1905273"/>
            <a:ext cx="3098800" cy="44391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 i="0">
                <a:latin typeface="Inter SemiBold" panose="02000503000000020004" pitchFamily="2" charset="0"/>
                <a:ea typeface="Inter SemiBold" panose="02000503000000020004" pitchFamily="2" charset="0"/>
              </a:defRPr>
            </a:lvl1pPr>
          </a:lstStyle>
          <a:p>
            <a:pPr lvl="0"/>
            <a:r>
              <a:rPr lang="nl-NL" dirty="0"/>
              <a:t>Korte titel hier.</a:t>
            </a:r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4BB34ADC-56EF-9F2F-EC31-558672A0722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49679" y="2519790"/>
            <a:ext cx="3097692" cy="60802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Omschrijving</a:t>
            </a:r>
          </a:p>
        </p:txBody>
      </p:sp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244DFB93-1C52-ECEF-C01B-45464606E8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46712" y="3401704"/>
            <a:ext cx="3097692" cy="2792417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5000"/>
              </a:lnSpc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72498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Afbeelding 21">
            <a:extLst>
              <a:ext uri="{FF2B5EF4-FFF2-40B4-BE49-F238E27FC236}">
                <a16:creationId xmlns:a16="http://schemas.microsoft.com/office/drawing/2014/main" id="{13805638-3033-A056-C4AE-6DB55A2D25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78494" y="1609774"/>
            <a:ext cx="3644173" cy="4921999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85D972AE-72C8-CEAE-4129-119356F092B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73913" y="1601045"/>
            <a:ext cx="3644173" cy="4921996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973D2BBC-4F85-693C-87E5-91E020769EA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62775" y="1609775"/>
            <a:ext cx="3644173" cy="4921998"/>
          </a:xfrm>
          <a:prstGeom prst="rect">
            <a:avLst/>
          </a:prstGeom>
        </p:spPr>
      </p:pic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3455" y="537957"/>
            <a:ext cx="8584206" cy="5563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defRPr sz="2800" b="0" i="0">
                <a:solidFill>
                  <a:schemeClr val="bg1"/>
                </a:solidFill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r>
              <a:rPr lang="nl-NL" dirty="0"/>
              <a:t>Korte titel hier.</a:t>
            </a: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9E723B-EE55-BA03-40D6-AB73E11E88D1}"/>
              </a:ext>
            </a:extLst>
          </p:cNvPr>
          <p:cNvSpPr txBox="1">
            <a:spLocks/>
          </p:cNvSpPr>
          <p:nvPr userDrawn="1"/>
        </p:nvSpPr>
        <p:spPr>
          <a:xfrm>
            <a:off x="462775" y="1609775"/>
            <a:ext cx="4970207" cy="44540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Inter SemiBold" panose="02000503000000020004" pitchFamily="2" charset="0"/>
                <a:ea typeface="Inter SemiBold" panose="02000503000000020004" pitchFamily="2" charset="0"/>
                <a:cs typeface="+mj-cs"/>
              </a:defRPr>
            </a:lvl1pPr>
          </a:lstStyle>
          <a:p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2FE7304-A1FE-0C1A-7E93-A2FC14643C9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7403" y="3401705"/>
            <a:ext cx="3097692" cy="2792417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EF121042-CEC4-2280-4605-75DF5078C4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6871" y="1905273"/>
            <a:ext cx="3098800" cy="44391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Inter SemiBold" panose="02000503000000020004" pitchFamily="2" charset="0"/>
                <a:ea typeface="Inter SemiBold" panose="02000503000000020004" pitchFamily="2" charset="0"/>
              </a:defRPr>
            </a:lvl1pPr>
          </a:lstStyle>
          <a:p>
            <a:pPr lvl="0"/>
            <a:r>
              <a:rPr lang="nl-NL" dirty="0"/>
              <a:t>Korte titel hier.</a:t>
            </a:r>
          </a:p>
        </p:txBody>
      </p:sp>
      <p:sp>
        <p:nvSpPr>
          <p:cNvPr id="15" name="Tijdelijke aanduiding voor tekst 3">
            <a:extLst>
              <a:ext uri="{FF2B5EF4-FFF2-40B4-BE49-F238E27FC236}">
                <a16:creationId xmlns:a16="http://schemas.microsoft.com/office/drawing/2014/main" id="{2EA07BB5-18D7-168C-0985-D12C3E5B27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7403" y="2519790"/>
            <a:ext cx="3097692" cy="60802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Omschrijving</a:t>
            </a:r>
          </a:p>
        </p:txBody>
      </p:sp>
      <p:sp>
        <p:nvSpPr>
          <p:cNvPr id="19" name="Tijdelijke aanduiding voor tekst 3">
            <a:extLst>
              <a:ext uri="{FF2B5EF4-FFF2-40B4-BE49-F238E27FC236}">
                <a16:creationId xmlns:a16="http://schemas.microsoft.com/office/drawing/2014/main" id="{1B0F6533-A6D9-E394-7343-9FA3595E16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38541" y="3401705"/>
            <a:ext cx="3097692" cy="2792417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</p:txBody>
      </p:sp>
      <p:sp>
        <p:nvSpPr>
          <p:cNvPr id="20" name="Tijdelijke aanduiding voor tekst 13">
            <a:extLst>
              <a:ext uri="{FF2B5EF4-FFF2-40B4-BE49-F238E27FC236}">
                <a16:creationId xmlns:a16="http://schemas.microsoft.com/office/drawing/2014/main" id="{CA5DECEB-641E-4280-DD0C-213C9BC4FA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38009" y="1905273"/>
            <a:ext cx="3098800" cy="44391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Inter SemiBold" panose="02000503000000020004" pitchFamily="2" charset="0"/>
                <a:ea typeface="Inter SemiBold" panose="02000503000000020004" pitchFamily="2" charset="0"/>
              </a:defRPr>
            </a:lvl1pPr>
          </a:lstStyle>
          <a:p>
            <a:pPr lvl="0"/>
            <a:r>
              <a:rPr lang="nl-NL" dirty="0"/>
              <a:t>Korte titel hier.</a:t>
            </a:r>
          </a:p>
        </p:txBody>
      </p:sp>
      <p:sp>
        <p:nvSpPr>
          <p:cNvPr id="21" name="Tijdelijke aanduiding voor tekst 3">
            <a:extLst>
              <a:ext uri="{FF2B5EF4-FFF2-40B4-BE49-F238E27FC236}">
                <a16:creationId xmlns:a16="http://schemas.microsoft.com/office/drawing/2014/main" id="{483FA61D-1B37-AE36-9790-D4073EB1F6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38541" y="2519790"/>
            <a:ext cx="3097692" cy="60802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Omschrijving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8E66334E-BEC4-AD78-3EFE-A91DBF0AAB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49679" y="3401705"/>
            <a:ext cx="3097692" cy="2792417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  <a:p>
            <a:pPr lvl="0"/>
            <a:r>
              <a:rPr lang="nl-NL" dirty="0" err="1"/>
              <a:t>Bulletpoint</a:t>
            </a:r>
            <a:endParaRPr lang="nl-NL" dirty="0"/>
          </a:p>
        </p:txBody>
      </p:sp>
      <p:sp>
        <p:nvSpPr>
          <p:cNvPr id="28" name="Tijdelijke aanduiding voor tekst 13">
            <a:extLst>
              <a:ext uri="{FF2B5EF4-FFF2-40B4-BE49-F238E27FC236}">
                <a16:creationId xmlns:a16="http://schemas.microsoft.com/office/drawing/2014/main" id="{D3A4F01E-3655-8712-5FB6-7740AFCCBB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49147" y="1905273"/>
            <a:ext cx="3098800" cy="44391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 i="0">
                <a:latin typeface="Inter SemiBold" panose="02000503000000020004" pitchFamily="2" charset="0"/>
                <a:ea typeface="Inter SemiBold" panose="02000503000000020004" pitchFamily="2" charset="0"/>
              </a:defRPr>
            </a:lvl1pPr>
          </a:lstStyle>
          <a:p>
            <a:pPr lvl="0"/>
            <a:r>
              <a:rPr lang="nl-NL" dirty="0"/>
              <a:t>Korte titel hier.</a:t>
            </a:r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4BB34ADC-56EF-9F2F-EC31-558672A0722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49679" y="2519790"/>
            <a:ext cx="3097692" cy="60802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20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8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600">
                <a:solidFill>
                  <a:schemeClr val="tx2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Omschrijving</a:t>
            </a:r>
          </a:p>
        </p:txBody>
      </p:sp>
    </p:spTree>
    <p:extLst>
      <p:ext uri="{BB962C8B-B14F-4D97-AF65-F5344CB8AC3E}">
        <p14:creationId xmlns:p14="http://schemas.microsoft.com/office/powerpoint/2010/main" val="27343023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A7FF116-0A06-15F4-CD79-635A7AD1D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3B0DDC8-6F3C-49D3-D80D-C6BE82BA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9496" y="-29496"/>
            <a:ext cx="0" cy="0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17942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37360" y="2602182"/>
            <a:ext cx="8717280" cy="165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125000"/>
              </a:lnSpc>
              <a:defRPr sz="3200" b="0" i="0"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Hi </a:t>
            </a:r>
            <a:r>
              <a:rPr lang="nl-NL" dirty="0" err="1"/>
              <a:t>there</a:t>
            </a:r>
            <a:r>
              <a:rPr lang="nl-NL" dirty="0"/>
              <a:t>, </a:t>
            </a:r>
            <a:r>
              <a:rPr lang="nl-NL" dirty="0" err="1"/>
              <a:t>we’re</a:t>
            </a:r>
            <a:r>
              <a:rPr lang="nl-NL" dirty="0"/>
              <a:t> 1Optic.</a:t>
            </a:r>
            <a:br>
              <a:rPr lang="nl-NL" dirty="0"/>
            </a:br>
            <a:r>
              <a:rPr lang="nl-NL" dirty="0"/>
              <a:t>We </a:t>
            </a:r>
            <a:r>
              <a:rPr lang="nl-NL" dirty="0" err="1"/>
              <a:t>provide</a:t>
            </a:r>
            <a:r>
              <a:rPr lang="nl-NL" dirty="0"/>
              <a:t> data </a:t>
            </a:r>
            <a:r>
              <a:rPr lang="nl-NL" dirty="0" err="1"/>
              <a:t>science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networks</a:t>
            </a:r>
            <a:r>
              <a:rPr lang="nl-N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4402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37360" y="2766218"/>
            <a:ext cx="8717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5000"/>
              </a:lnSpc>
              <a:defRPr b="1" i="0">
                <a:latin typeface="Inter SemiBold" panose="02000503000000020004" pitchFamily="2" charset="0"/>
                <a:ea typeface="Inter SemiBold" panose="02000503000000020004" pitchFamily="2" charset="0"/>
              </a:defRPr>
            </a:lvl1pPr>
          </a:lstStyle>
          <a:p>
            <a:r>
              <a:rPr lang="nl-NL" dirty="0"/>
              <a:t>Data </a:t>
            </a:r>
            <a:r>
              <a:rPr lang="nl-NL" dirty="0" err="1"/>
              <a:t>science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networks</a:t>
            </a:r>
            <a:r>
              <a:rPr lang="nl-N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6744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5690" y="1080765"/>
            <a:ext cx="4970207" cy="11126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>
              <a:defRPr sz="2800" b="0" i="0">
                <a:solidFill>
                  <a:schemeClr val="tx2"/>
                </a:solidFill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r>
              <a:rPr lang="nl-NL" dirty="0"/>
              <a:t>Korte titel hier.</a:t>
            </a: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9E723B-EE55-BA03-40D6-AB73E11E88D1}"/>
              </a:ext>
            </a:extLst>
          </p:cNvPr>
          <p:cNvSpPr txBox="1">
            <a:spLocks/>
          </p:cNvSpPr>
          <p:nvPr userDrawn="1"/>
        </p:nvSpPr>
        <p:spPr>
          <a:xfrm>
            <a:off x="545690" y="1637070"/>
            <a:ext cx="4970207" cy="44540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Inter SemiBold" panose="02000503000000020004" pitchFamily="2" charset="0"/>
                <a:ea typeface="Inter SemiBold" panose="02000503000000020004" pitchFamily="2" charset="0"/>
                <a:cs typeface="+mj-cs"/>
              </a:defRPr>
            </a:lvl1pPr>
          </a:lstStyle>
          <a:p>
            <a:endParaRPr lang="nl-NL" dirty="0"/>
          </a:p>
        </p:txBody>
      </p:sp>
      <p:sp>
        <p:nvSpPr>
          <p:cNvPr id="9" name="Tijdelijke aanduiding voor afbeelding 5">
            <a:extLst>
              <a:ext uri="{FF2B5EF4-FFF2-40B4-BE49-F238E27FC236}">
                <a16:creationId xmlns:a16="http://schemas.microsoft.com/office/drawing/2014/main" id="{EC07E60E-ECA1-53EF-0047-0689924157B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03822" y="1080766"/>
            <a:ext cx="7425869" cy="5010318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10" name="Tijdelijke aanduiding voor tekst 3">
            <a:extLst>
              <a:ext uri="{FF2B5EF4-FFF2-40B4-BE49-F238E27FC236}">
                <a16:creationId xmlns:a16="http://schemas.microsoft.com/office/drawing/2014/main" id="{B454EED6-775A-46F2-87B8-0FB07E58B0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100" y="2403987"/>
            <a:ext cx="4970463" cy="368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buFontTx/>
              <a:buNone/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1825744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5690" y="1080765"/>
            <a:ext cx="4970207" cy="11126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>
              <a:defRPr sz="2800" b="0" i="0">
                <a:solidFill>
                  <a:schemeClr val="tx2"/>
                </a:solidFill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r>
              <a:rPr lang="nl-NL" dirty="0"/>
              <a:t>Korte titel hier.</a:t>
            </a: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9E723B-EE55-BA03-40D6-AB73E11E88D1}"/>
              </a:ext>
            </a:extLst>
          </p:cNvPr>
          <p:cNvSpPr txBox="1">
            <a:spLocks/>
          </p:cNvSpPr>
          <p:nvPr userDrawn="1"/>
        </p:nvSpPr>
        <p:spPr>
          <a:xfrm>
            <a:off x="545690" y="1637070"/>
            <a:ext cx="4970207" cy="44540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Inter SemiBold" panose="02000503000000020004" pitchFamily="2" charset="0"/>
                <a:ea typeface="Inter SemiBold" panose="02000503000000020004" pitchFamily="2" charset="0"/>
                <a:cs typeface="+mj-cs"/>
              </a:defRPr>
            </a:lvl1pPr>
          </a:lstStyle>
          <a:p>
            <a:endParaRPr lang="nl-NL" dirty="0"/>
          </a:p>
        </p:txBody>
      </p:sp>
      <p:sp>
        <p:nvSpPr>
          <p:cNvPr id="11" name="Tijdelijke aanduiding voor tekst 3">
            <a:extLst>
              <a:ext uri="{FF2B5EF4-FFF2-40B4-BE49-F238E27FC236}">
                <a16:creationId xmlns:a16="http://schemas.microsoft.com/office/drawing/2014/main" id="{7283258C-FF9B-7F69-E55A-AC522558DF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100" y="2403987"/>
            <a:ext cx="4970463" cy="368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buFontTx/>
              <a:buNone/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rgbClr val="575757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2" name="Tijdelijke aanduiding voor afbeelding 5">
            <a:extLst>
              <a:ext uri="{FF2B5EF4-FFF2-40B4-BE49-F238E27FC236}">
                <a16:creationId xmlns:a16="http://schemas.microsoft.com/office/drawing/2014/main" id="{82BB0DC0-A4C3-660F-FDFD-586CA5F661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03822" y="1080766"/>
            <a:ext cx="7425869" cy="5010318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78955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5690" y="1080765"/>
            <a:ext cx="8584206" cy="11126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>
              <a:defRPr sz="2800" b="0" i="0">
                <a:solidFill>
                  <a:schemeClr val="bg1"/>
                </a:solidFill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r>
              <a:rPr lang="nl-NL" dirty="0"/>
              <a:t>Korte titel hier.</a:t>
            </a: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9E723B-EE55-BA03-40D6-AB73E11E88D1}"/>
              </a:ext>
            </a:extLst>
          </p:cNvPr>
          <p:cNvSpPr txBox="1">
            <a:spLocks/>
          </p:cNvSpPr>
          <p:nvPr userDrawn="1"/>
        </p:nvSpPr>
        <p:spPr>
          <a:xfrm>
            <a:off x="545690" y="1637070"/>
            <a:ext cx="4970207" cy="44540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Inter SemiBold" panose="02000503000000020004" pitchFamily="2" charset="0"/>
                <a:ea typeface="Inter SemiBold" panose="02000503000000020004" pitchFamily="2" charset="0"/>
                <a:cs typeface="+mj-cs"/>
              </a:defRPr>
            </a:lvl1pPr>
          </a:lstStyle>
          <a:p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78A044B9-DE4C-9830-855B-B1DB0C4FB9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100" y="2403987"/>
            <a:ext cx="8583796" cy="368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buFontTx/>
              <a:buNone/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1250995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5690" y="1080765"/>
            <a:ext cx="4969541" cy="11126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>
              <a:defRPr sz="2800" b="0" i="0">
                <a:solidFill>
                  <a:schemeClr val="bg1"/>
                </a:solidFill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r>
              <a:rPr lang="nl-NL" dirty="0"/>
              <a:t>Korte titel hier.</a:t>
            </a: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9E723B-EE55-BA03-40D6-AB73E11E88D1}"/>
              </a:ext>
            </a:extLst>
          </p:cNvPr>
          <p:cNvSpPr txBox="1">
            <a:spLocks/>
          </p:cNvSpPr>
          <p:nvPr userDrawn="1"/>
        </p:nvSpPr>
        <p:spPr>
          <a:xfrm>
            <a:off x="545690" y="1637070"/>
            <a:ext cx="4970207" cy="44540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Inter SemiBold" panose="02000503000000020004" pitchFamily="2" charset="0"/>
                <a:ea typeface="Inter SemiBold" panose="02000503000000020004" pitchFamily="2" charset="0"/>
                <a:cs typeface="+mj-cs"/>
              </a:defRPr>
            </a:lvl1pPr>
          </a:lstStyle>
          <a:p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96F64A9C-BE22-5F3B-5D94-9C4A2DD49F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6100" y="2403987"/>
            <a:ext cx="4969131" cy="368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buFontTx/>
              <a:buNone/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9" name="Tijdelijke aanduiding voor afbeelding 5">
            <a:extLst>
              <a:ext uri="{FF2B5EF4-FFF2-40B4-BE49-F238E27FC236}">
                <a16:creationId xmlns:a16="http://schemas.microsoft.com/office/drawing/2014/main" id="{A55FED89-EDCD-1FF9-EABF-E179FA5FBF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03822" y="1080766"/>
            <a:ext cx="7425869" cy="5010318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6406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5690" y="1080765"/>
            <a:ext cx="4969541" cy="11126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>
              <a:defRPr sz="2800" b="0" i="0">
                <a:solidFill>
                  <a:schemeClr val="bg1"/>
                </a:solidFill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r>
              <a:rPr lang="nl-NL" dirty="0"/>
              <a:t>Korte titel hier.</a:t>
            </a: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9E723B-EE55-BA03-40D6-AB73E11E88D1}"/>
              </a:ext>
            </a:extLst>
          </p:cNvPr>
          <p:cNvSpPr txBox="1">
            <a:spLocks/>
          </p:cNvSpPr>
          <p:nvPr userDrawn="1"/>
        </p:nvSpPr>
        <p:spPr>
          <a:xfrm>
            <a:off x="545690" y="1637070"/>
            <a:ext cx="4970207" cy="44540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Inter SemiBold" panose="02000503000000020004" pitchFamily="2" charset="0"/>
                <a:ea typeface="Inter SemiBold" panose="02000503000000020004" pitchFamily="2" charset="0"/>
                <a:cs typeface="+mj-cs"/>
              </a:defRPr>
            </a:lvl1pPr>
          </a:lstStyle>
          <a:p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BA40DA82-BF21-3F11-13BB-99E350D91D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6100" y="2403987"/>
            <a:ext cx="4969131" cy="368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buFontTx/>
              <a:buNone/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8" name="Tijdelijke aanduiding voor afbeelding 5">
            <a:extLst>
              <a:ext uri="{FF2B5EF4-FFF2-40B4-BE49-F238E27FC236}">
                <a16:creationId xmlns:a16="http://schemas.microsoft.com/office/drawing/2014/main" id="{1EFF491F-B779-F8AC-218E-0AFF56B5C09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03822" y="1080766"/>
            <a:ext cx="7425869" cy="5010318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5166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7C34D61E-30C6-E1CE-2AD6-1AF2D35CF4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5690" y="1080765"/>
            <a:ext cx="4969541" cy="11126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>
              <a:defRPr sz="2800" b="0" i="0">
                <a:solidFill>
                  <a:schemeClr val="bg1"/>
                </a:solidFill>
                <a:latin typeface="Inter Medium" panose="02000503000000020004" pitchFamily="2" charset="0"/>
                <a:ea typeface="Inter Medium" panose="02000503000000020004" pitchFamily="2" charset="0"/>
              </a:defRPr>
            </a:lvl1pPr>
          </a:lstStyle>
          <a:p>
            <a:r>
              <a:rPr lang="nl-NL" dirty="0"/>
              <a:t>Korte titel hier.</a:t>
            </a: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9E723B-EE55-BA03-40D6-AB73E11E88D1}"/>
              </a:ext>
            </a:extLst>
          </p:cNvPr>
          <p:cNvSpPr txBox="1">
            <a:spLocks/>
          </p:cNvSpPr>
          <p:nvPr userDrawn="1"/>
        </p:nvSpPr>
        <p:spPr>
          <a:xfrm>
            <a:off x="545690" y="1637070"/>
            <a:ext cx="4970207" cy="44540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Inter SemiBold" panose="02000503000000020004" pitchFamily="2" charset="0"/>
                <a:ea typeface="Inter SemiBold" panose="02000503000000020004" pitchFamily="2" charset="0"/>
                <a:cs typeface="+mj-cs"/>
              </a:defRPr>
            </a:lvl1pPr>
          </a:lstStyle>
          <a:p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2B200178-595A-4074-D3BE-0CB86A065E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6100" y="2403987"/>
            <a:ext cx="4969131" cy="368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buFontTx/>
              <a:buNone/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  <a:lvl2pPr marL="6858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2pPr>
            <a:lvl3pPr marL="11430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3pPr>
            <a:lvl4pPr marL="16002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4pPr>
            <a:lvl5pPr marL="2057400" indent="-228600">
              <a:lnSpc>
                <a:spcPct val="125000"/>
              </a:lnSpc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5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8" name="Tijdelijke aanduiding voor afbeelding 5">
            <a:extLst>
              <a:ext uri="{FF2B5EF4-FFF2-40B4-BE49-F238E27FC236}">
                <a16:creationId xmlns:a16="http://schemas.microsoft.com/office/drawing/2014/main" id="{33FF5042-E5F0-FC94-AAEC-7C59B5BB3F6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03822" y="1080766"/>
            <a:ext cx="7425869" cy="5010318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49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theme" Target="../theme/theme1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.jpeg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image" Target="../media/image3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jpeg"/><Relationship Id="rId4" Type="http://schemas.openxmlformats.org/officeDocument/2006/relationships/image" Target="../media/image2.emf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jpeg"/><Relationship Id="rId4" Type="http://schemas.openxmlformats.org/officeDocument/2006/relationships/image" Target="../media/image2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emf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jpeg"/><Relationship Id="rId5" Type="http://schemas.openxmlformats.org/officeDocument/2006/relationships/image" Target="../media/image2.emf"/><Relationship Id="rId4" Type="http://schemas.openxmlformats.org/officeDocument/2006/relationships/image" Target="../media/image3.emf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jpeg"/><Relationship Id="rId4" Type="http://schemas.openxmlformats.org/officeDocument/2006/relationships/image" Target="../media/image2.emf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.jpeg"/><Relationship Id="rId5" Type="http://schemas.openxmlformats.org/officeDocument/2006/relationships/image" Target="../media/image2.emf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emf"/><Relationship Id="rId5" Type="http://schemas.openxmlformats.org/officeDocument/2006/relationships/image" Target="../media/image2.emf"/><Relationship Id="rId4" Type="http://schemas.openxmlformats.org/officeDocument/2006/relationships/image" Target="../media/image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69829CE3-FDF3-51B9-F123-D0E58330CBD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3814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0E44FEA5-D97E-5BA0-0D52-3F0B3B5BF0A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227765" y="3152394"/>
            <a:ext cx="1736471" cy="55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83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21DB86FD-8304-E126-9328-73055D754FB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>
              <a:alphaModFix amt="2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1702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0E44FEA5-D97E-5BA0-0D52-3F0B3B5BF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27765" y="5807103"/>
            <a:ext cx="1736471" cy="553212"/>
          </a:xfrm>
          <a:prstGeom prst="rect">
            <a:avLst/>
          </a:prstGeom>
        </p:spPr>
      </p:pic>
      <p:sp>
        <p:nvSpPr>
          <p:cNvPr id="3" name="Rechthoek 2">
            <a:extLst>
              <a:ext uri="{FF2B5EF4-FFF2-40B4-BE49-F238E27FC236}">
                <a16:creationId xmlns:a16="http://schemas.microsoft.com/office/drawing/2014/main" id="{38C8A40E-4240-5206-1811-BFB3BE2DC2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>
              <a:alphaModFix amt="3814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03397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C9F92251-5D30-384C-B1E0-A400FE8D8D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4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45B516E2-6BEB-7DCE-201F-A7631CB83D7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2988559" y="-1982390"/>
            <a:ext cx="10058050" cy="10040798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3860590B-E1AE-4245-1F2A-A9E0D78EA4D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62748" y="6218102"/>
            <a:ext cx="1186033" cy="37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01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45B516E2-6BEB-7DCE-201F-A7631CB83D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9900000">
            <a:off x="6986809" y="271995"/>
            <a:ext cx="11063855" cy="11044878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AB7E12BA-C456-FF31-083D-942A9BEA6EE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62748" y="6218102"/>
            <a:ext cx="1186033" cy="377851"/>
          </a:xfrm>
          <a:prstGeom prst="rect">
            <a:avLst/>
          </a:prstGeom>
        </p:spPr>
      </p:pic>
      <p:sp>
        <p:nvSpPr>
          <p:cNvPr id="3" name="Rechthoek 2">
            <a:extLst>
              <a:ext uri="{FF2B5EF4-FFF2-40B4-BE49-F238E27FC236}">
                <a16:creationId xmlns:a16="http://schemas.microsoft.com/office/drawing/2014/main" id="{6E731363-A8C7-4645-5DEA-7B7CB33703D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5">
              <a:alphaModFix amt="2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15007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45B516E2-6BEB-7DCE-201F-A7631CB83D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7095934">
            <a:off x="9823811" y="-2647005"/>
            <a:ext cx="6245258" cy="6234545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0E44FEA5-D97E-5BA0-0D52-3F0B3B5BF0A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62748" y="6218102"/>
            <a:ext cx="1186033" cy="377851"/>
          </a:xfrm>
          <a:prstGeom prst="rect">
            <a:avLst/>
          </a:prstGeom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865E5394-3A00-55D1-7470-6A82322CBC6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DAB26485-9BBC-6989-CD3C-CF87A77684F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5">
              <a:alphaModFix amt="2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1813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9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45B516E2-6BEB-7DCE-201F-A7631CB83D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7095934">
            <a:off x="9823811" y="-2647005"/>
            <a:ext cx="6245258" cy="6234545"/>
          </a:xfrm>
          <a:prstGeom prst="rect">
            <a:avLst/>
          </a:prstGeom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865E5394-3A00-55D1-7470-6A82322CBC6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FEC64B46-07DD-A447-1786-5258E0A8019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47141" y="6218102"/>
            <a:ext cx="1217245" cy="387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70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45B516E2-6BEB-7DCE-201F-A7631CB83D7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7095934">
            <a:off x="9823811" y="-2647005"/>
            <a:ext cx="6245258" cy="6234545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0E44FEA5-D97E-5BA0-0D52-3F0B3B5BF0A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62748" y="6218102"/>
            <a:ext cx="1186033" cy="377851"/>
          </a:xfrm>
          <a:prstGeom prst="rect">
            <a:avLst/>
          </a:prstGeom>
        </p:spPr>
      </p:pic>
      <p:sp>
        <p:nvSpPr>
          <p:cNvPr id="4" name="Rechthoek 3">
            <a:extLst>
              <a:ext uri="{FF2B5EF4-FFF2-40B4-BE49-F238E27FC236}">
                <a16:creationId xmlns:a16="http://schemas.microsoft.com/office/drawing/2014/main" id="{3DDF67F8-9456-073E-F548-2B1E08FA256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6">
              <a:alphaModFix amt="2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53321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45B516E2-6BEB-7DCE-201F-A7631CB83D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3316959" y="-2093439"/>
            <a:ext cx="11063855" cy="11044878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0E44FEA5-D97E-5BA0-0D52-3F0B3B5BF0A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62748" y="6218102"/>
            <a:ext cx="1186033" cy="377851"/>
          </a:xfrm>
          <a:prstGeom prst="rect">
            <a:avLst/>
          </a:prstGeom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16A9274D-B73B-0390-7E0A-BB12283E829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5">
              <a:alphaModFix amt="2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44646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0E44FEA5-D97E-5BA0-0D52-3F0B3B5BF0A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62748" y="6218102"/>
            <a:ext cx="1186033" cy="377851"/>
          </a:xfrm>
          <a:prstGeom prst="rect">
            <a:avLst/>
          </a:prstGeom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40EE7B44-2744-38F3-D9B2-8836DCBB666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6">
              <a:alphaModFix amt="2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81295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8" r:id="rId2"/>
    <p:sldLayoutId id="214748367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Afbeelding 11">
            <a:extLst>
              <a:ext uri="{FF2B5EF4-FFF2-40B4-BE49-F238E27FC236}">
                <a16:creationId xmlns:a16="http://schemas.microsoft.com/office/drawing/2014/main" id="{725F78EB-23D6-84C9-57C1-7DBFAC2C04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3284671" y="-720090"/>
            <a:ext cx="8312438" cy="8298180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0E44FEA5-D97E-5BA0-0D52-3F0B3B5BF0A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62748" y="6218102"/>
            <a:ext cx="1186033" cy="377851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E9F4D8DF-71AC-B59F-2EC1-723637090A6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71548" y="789711"/>
            <a:ext cx="10448904" cy="4861138"/>
          </a:xfrm>
          <a:prstGeom prst="rect">
            <a:avLst/>
          </a:prstGeom>
        </p:spPr>
      </p:pic>
      <p:sp>
        <p:nvSpPr>
          <p:cNvPr id="13" name="Rechthoek 12">
            <a:extLst>
              <a:ext uri="{FF2B5EF4-FFF2-40B4-BE49-F238E27FC236}">
                <a16:creationId xmlns:a16="http://schemas.microsoft.com/office/drawing/2014/main" id="{522682C6-A2C2-EF9D-1728-48EBCC44B53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7">
              <a:alphaModFix amt="2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3406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13" Type="http://schemas.openxmlformats.org/officeDocument/2006/relationships/image" Target="../media/image35.emf"/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12" Type="http://schemas.openxmlformats.org/officeDocument/2006/relationships/image" Target="../media/image34.emf"/><Relationship Id="rId17" Type="http://schemas.openxmlformats.org/officeDocument/2006/relationships/image" Target="../media/image39.emf"/><Relationship Id="rId2" Type="http://schemas.openxmlformats.org/officeDocument/2006/relationships/image" Target="../media/image24.emf"/><Relationship Id="rId16" Type="http://schemas.openxmlformats.org/officeDocument/2006/relationships/image" Target="../media/image38.emf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emf"/><Relationship Id="rId11" Type="http://schemas.openxmlformats.org/officeDocument/2006/relationships/image" Target="../media/image33.emf"/><Relationship Id="rId5" Type="http://schemas.openxmlformats.org/officeDocument/2006/relationships/image" Target="../media/image27.emf"/><Relationship Id="rId15" Type="http://schemas.openxmlformats.org/officeDocument/2006/relationships/image" Target="../media/image37.emf"/><Relationship Id="rId10" Type="http://schemas.openxmlformats.org/officeDocument/2006/relationships/image" Target="../media/image32.emf"/><Relationship Id="rId4" Type="http://schemas.openxmlformats.org/officeDocument/2006/relationships/image" Target="../media/image26.emf"/><Relationship Id="rId9" Type="http://schemas.openxmlformats.org/officeDocument/2006/relationships/image" Target="../media/image31.emf"/><Relationship Id="rId14" Type="http://schemas.openxmlformats.org/officeDocument/2006/relationships/image" Target="../media/image3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adhendrikx/" TargetMode="External"/><Relationship Id="rId2" Type="http://schemas.openxmlformats.org/officeDocument/2006/relationships/hyperlink" Target="https://1optic.io/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7918A-5868-A4E1-1EB1-D4668B341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>
            <a:extLst>
              <a:ext uri="{FF2B5EF4-FFF2-40B4-BE49-F238E27FC236}">
                <a16:creationId xmlns:a16="http://schemas.microsoft.com/office/drawing/2014/main" id="{8F4433AE-AF0C-8B42-2989-EC56EEDF8342}"/>
              </a:ext>
            </a:extLst>
          </p:cNvPr>
          <p:cNvSpPr txBox="1"/>
          <p:nvPr/>
        </p:nvSpPr>
        <p:spPr>
          <a:xfrm>
            <a:off x="141917" y="2216770"/>
            <a:ext cx="55560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Bridging Notebooks and Databases:</a:t>
            </a:r>
          </a:p>
          <a:p>
            <a:r>
              <a:rPr lang="en-US" sz="4400" dirty="0">
                <a:solidFill>
                  <a:schemeClr val="bg1"/>
                </a:solidFill>
              </a:rPr>
              <a:t>PostgreSQL in Docker</a:t>
            </a:r>
          </a:p>
          <a:p>
            <a:r>
              <a:rPr lang="en-US" sz="1100" dirty="0">
                <a:solidFill>
                  <a:schemeClr val="bg1"/>
                </a:solidFill>
              </a:rPr>
              <a:t>Data Night 13 </a:t>
            </a:r>
            <a:r>
              <a:rPr lang="en-US" sz="1100" dirty="0" err="1">
                <a:solidFill>
                  <a:schemeClr val="bg1"/>
                </a:solidFill>
              </a:rPr>
              <a:t>d.d</a:t>
            </a:r>
            <a:r>
              <a:rPr lang="en-US" sz="1100" dirty="0">
                <a:solidFill>
                  <a:schemeClr val="bg1"/>
                </a:solidFill>
              </a:rPr>
              <a:t> November 18 2025 | Ad Hendrikx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A9287CE-FE9F-6B1E-EE9B-95C41E46950D}"/>
              </a:ext>
            </a:extLst>
          </p:cNvPr>
          <p:cNvSpPr txBox="1"/>
          <p:nvPr/>
        </p:nvSpPr>
        <p:spPr>
          <a:xfrm>
            <a:off x="141917" y="3915387"/>
            <a:ext cx="40155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Demonstration of establishing a connection between a </a:t>
            </a:r>
            <a:r>
              <a:rPr lang="en-US" sz="1600" dirty="0" err="1">
                <a:solidFill>
                  <a:schemeClr val="bg1"/>
                </a:solidFill>
              </a:rPr>
              <a:t>Dockerized</a:t>
            </a:r>
            <a:r>
              <a:rPr lang="en-US" sz="1600" dirty="0">
                <a:solidFill>
                  <a:schemeClr val="bg1"/>
                </a:solidFill>
              </a:rPr>
              <a:t> PostgreSQL instance and a notebook, executing SQL queries, and converting results into </a:t>
            </a:r>
            <a:r>
              <a:rPr lang="en-US" sz="1600" dirty="0" err="1">
                <a:solidFill>
                  <a:schemeClr val="bg1"/>
                </a:solidFill>
              </a:rPr>
              <a:t>dataframes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  <a:endParaRPr lang="nl-NL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696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8E159E-5C96-CFD4-19F2-DD35F4A46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F9864D1-9E13-22AE-B407-0E686E2D7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nl-NL" dirty="0"/>
              <a:t>Hi </a:t>
            </a:r>
            <a:r>
              <a:rPr lang="nl-NL" dirty="0" err="1"/>
              <a:t>there</a:t>
            </a:r>
            <a:r>
              <a:rPr lang="nl-NL" dirty="0"/>
              <a:t>, we are 1Optic.</a:t>
            </a:r>
            <a:br>
              <a:rPr lang="nl-NL" dirty="0"/>
            </a:br>
            <a:r>
              <a:rPr lang="nl-NL" dirty="0"/>
              <a:t>We </a:t>
            </a:r>
            <a:r>
              <a:rPr lang="nl-NL" dirty="0" err="1"/>
              <a:t>provide</a:t>
            </a:r>
            <a:r>
              <a:rPr lang="nl-NL" dirty="0"/>
              <a:t> data </a:t>
            </a:r>
            <a:r>
              <a:rPr lang="nl-NL" dirty="0" err="1"/>
              <a:t>science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networks</a:t>
            </a:r>
            <a:r>
              <a:rPr lang="nl-N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9031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8BC66F-1B1D-4B2F-CCF4-BFBDAF165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Hi </a:t>
            </a:r>
            <a:r>
              <a:rPr lang="nl-NL" dirty="0" err="1"/>
              <a:t>there</a:t>
            </a:r>
            <a:r>
              <a:rPr lang="nl-NL" dirty="0"/>
              <a:t>, we are 1Optic</a:t>
            </a:r>
          </a:p>
        </p:txBody>
      </p:sp>
      <p:pic>
        <p:nvPicPr>
          <p:cNvPr id="6" name="Tijdelijke aanduiding voor afbeelding 5">
            <a:extLst>
              <a:ext uri="{FF2B5EF4-FFF2-40B4-BE49-F238E27FC236}">
                <a16:creationId xmlns:a16="http://schemas.microsoft.com/office/drawing/2014/main" id="{D2E77D48-676E-FBB9-67ED-4CF24004CA8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2803" b="2803"/>
          <a:stretch/>
        </p:blipFill>
        <p:spPr>
          <a:xfrm>
            <a:off x="5301078" y="1191932"/>
            <a:ext cx="7279295" cy="4474136"/>
          </a:xfr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5F41A58-0F02-8FEF-9F81-52FDE21FAB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sz="1500" dirty="0" err="1"/>
              <a:t>We’re</a:t>
            </a:r>
            <a:r>
              <a:rPr lang="nl-NL" sz="1500" dirty="0"/>
              <a:t> </a:t>
            </a:r>
            <a:r>
              <a:rPr lang="nl-NL" sz="1500" dirty="0" err="1"/>
              <a:t>the</a:t>
            </a:r>
            <a:r>
              <a:rPr lang="nl-NL" sz="1500" dirty="0"/>
              <a:t> single </a:t>
            </a:r>
            <a:r>
              <a:rPr lang="nl-NL" sz="1500" dirty="0" err="1"/>
              <a:t>pane</a:t>
            </a:r>
            <a:r>
              <a:rPr lang="nl-NL" sz="1500" dirty="0"/>
              <a:t> of </a:t>
            </a:r>
            <a:r>
              <a:rPr lang="nl-NL" sz="1500" dirty="0" err="1"/>
              <a:t>glass</a:t>
            </a:r>
            <a:r>
              <a:rPr lang="nl-NL" sz="1500" dirty="0"/>
              <a:t> data processing solution </a:t>
            </a:r>
            <a:r>
              <a:rPr lang="nl-NL" sz="1500" dirty="0" err="1"/>
              <a:t>for</a:t>
            </a:r>
            <a:r>
              <a:rPr lang="nl-NL" sz="1500" dirty="0"/>
              <a:t> online monitoring </a:t>
            </a:r>
            <a:r>
              <a:rPr lang="nl-NL" sz="1500" dirty="0" err="1"/>
              <a:t>your</a:t>
            </a:r>
            <a:r>
              <a:rPr lang="nl-NL" sz="1500" dirty="0"/>
              <a:t> </a:t>
            </a:r>
            <a:r>
              <a:rPr lang="nl-NL" sz="1500" dirty="0" err="1"/>
              <a:t>networks</a:t>
            </a:r>
            <a:r>
              <a:rPr lang="nl-NL" sz="1500" dirty="0"/>
              <a:t>.</a:t>
            </a:r>
          </a:p>
          <a:p>
            <a:r>
              <a:rPr lang="nl-NL" sz="1500" dirty="0"/>
              <a:t>We have  a track record of more </a:t>
            </a:r>
            <a:r>
              <a:rPr lang="nl-NL" sz="1500" dirty="0" err="1"/>
              <a:t>than</a:t>
            </a:r>
            <a:r>
              <a:rPr lang="nl-NL" sz="1500" dirty="0"/>
              <a:t> 15 </a:t>
            </a:r>
            <a:r>
              <a:rPr lang="nl-NL" sz="1500" dirty="0" err="1"/>
              <a:t>years</a:t>
            </a:r>
            <a:r>
              <a:rPr lang="nl-NL" sz="1500" dirty="0"/>
              <a:t>, </a:t>
            </a:r>
            <a:r>
              <a:rPr lang="nl-NL" sz="1500" dirty="0" err="1"/>
              <a:t>covering</a:t>
            </a:r>
            <a:r>
              <a:rPr lang="nl-NL" sz="1500" dirty="0"/>
              <a:t> </a:t>
            </a:r>
            <a:r>
              <a:rPr lang="nl-NL" sz="1500" dirty="0" err="1"/>
              <a:t>all</a:t>
            </a:r>
            <a:r>
              <a:rPr lang="nl-NL" sz="1500" dirty="0"/>
              <a:t> </a:t>
            </a:r>
            <a:r>
              <a:rPr lang="nl-NL" sz="1500" dirty="0" err="1"/>
              <a:t>aspects</a:t>
            </a:r>
            <a:r>
              <a:rPr lang="nl-NL" sz="1500" dirty="0"/>
              <a:t> of data processing:</a:t>
            </a:r>
          </a:p>
          <a:p>
            <a:r>
              <a:rPr lang="nl-NL" sz="1500" dirty="0"/>
              <a:t>Data broker, data </a:t>
            </a:r>
            <a:r>
              <a:rPr lang="nl-NL" sz="1500" dirty="0" err="1"/>
              <a:t>ingestion</a:t>
            </a:r>
            <a:r>
              <a:rPr lang="nl-NL" sz="1500" dirty="0"/>
              <a:t>, ETL, online </a:t>
            </a:r>
            <a:r>
              <a:rPr lang="nl-NL" sz="1500" dirty="0" err="1"/>
              <a:t>dashboarding</a:t>
            </a:r>
            <a:r>
              <a:rPr lang="nl-NL" sz="1500" dirty="0"/>
              <a:t> </a:t>
            </a:r>
            <a:r>
              <a:rPr lang="nl-NL" sz="1500" dirty="0" err="1"/>
              <a:t>and</a:t>
            </a:r>
            <a:r>
              <a:rPr lang="nl-NL" sz="1500" dirty="0"/>
              <a:t> BI.</a:t>
            </a:r>
          </a:p>
          <a:p>
            <a:r>
              <a:rPr lang="nl-NL" sz="1500" dirty="0"/>
              <a:t>1Optic </a:t>
            </a:r>
            <a:r>
              <a:rPr lang="nl-NL" sz="1500" dirty="0" err="1"/>
              <a:t>comes</a:t>
            </a:r>
            <a:r>
              <a:rPr lang="nl-NL" sz="1500" dirty="0"/>
              <a:t> as </a:t>
            </a:r>
            <a:r>
              <a:rPr lang="nl-NL" sz="1500" dirty="0" err="1"/>
              <a:t>Saas</a:t>
            </a:r>
            <a:r>
              <a:rPr lang="nl-NL" sz="1500" dirty="0"/>
              <a:t> service </a:t>
            </a:r>
            <a:r>
              <a:rPr lang="nl-NL" sz="1500" dirty="0" err="1"/>
              <a:t>and</a:t>
            </a:r>
            <a:r>
              <a:rPr lang="nl-NL" sz="1500" dirty="0"/>
              <a:t> </a:t>
            </a:r>
            <a:r>
              <a:rPr lang="nl-NL" sz="1500" dirty="0" err="1"/>
              <a:t>can</a:t>
            </a:r>
            <a:r>
              <a:rPr lang="nl-NL" sz="1500" dirty="0"/>
              <a:t> </a:t>
            </a:r>
            <a:r>
              <a:rPr lang="nl-NL" sz="1500" dirty="0" err="1"/>
              <a:t>be</a:t>
            </a:r>
            <a:r>
              <a:rPr lang="nl-NL" sz="1500" dirty="0"/>
              <a:t> </a:t>
            </a:r>
            <a:r>
              <a:rPr lang="nl-NL" sz="1500" dirty="0" err="1"/>
              <a:t>deployed</a:t>
            </a:r>
            <a:r>
              <a:rPr lang="nl-NL" sz="1500" dirty="0"/>
              <a:t> on-</a:t>
            </a:r>
            <a:r>
              <a:rPr lang="nl-NL" sz="1500" dirty="0" err="1"/>
              <a:t>prem</a:t>
            </a:r>
            <a:r>
              <a:rPr lang="nl-NL" sz="15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58824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A4DFAC-0467-82AF-EEBD-C61C31839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775FFD-ACFE-70F2-22DA-704109879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Hi </a:t>
            </a:r>
            <a:r>
              <a:rPr lang="nl-NL" dirty="0" err="1"/>
              <a:t>there</a:t>
            </a:r>
            <a:r>
              <a:rPr lang="nl-NL" dirty="0"/>
              <a:t>, we are 1Optic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85F874E-8680-8752-1E59-09A09C7C31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sz="1500" dirty="0" err="1"/>
              <a:t>We’re</a:t>
            </a:r>
            <a:r>
              <a:rPr lang="nl-NL" sz="1500" dirty="0"/>
              <a:t> </a:t>
            </a:r>
            <a:r>
              <a:rPr lang="nl-NL" sz="1500" dirty="0" err="1"/>
              <a:t>the</a:t>
            </a:r>
            <a:r>
              <a:rPr lang="nl-NL" sz="1500" dirty="0"/>
              <a:t> single </a:t>
            </a:r>
            <a:r>
              <a:rPr lang="nl-NL" sz="1500" dirty="0" err="1"/>
              <a:t>pane</a:t>
            </a:r>
            <a:r>
              <a:rPr lang="nl-NL" sz="1500" dirty="0"/>
              <a:t> of </a:t>
            </a:r>
            <a:r>
              <a:rPr lang="nl-NL" sz="1500" dirty="0" err="1"/>
              <a:t>glass</a:t>
            </a:r>
            <a:r>
              <a:rPr lang="nl-NL" sz="1500" dirty="0"/>
              <a:t> data processing solution </a:t>
            </a:r>
            <a:r>
              <a:rPr lang="nl-NL" sz="1500" dirty="0" err="1"/>
              <a:t>for</a:t>
            </a:r>
            <a:r>
              <a:rPr lang="nl-NL" sz="1500" dirty="0"/>
              <a:t> online monitoring </a:t>
            </a:r>
            <a:r>
              <a:rPr lang="nl-NL" sz="1500" dirty="0" err="1"/>
              <a:t>your</a:t>
            </a:r>
            <a:r>
              <a:rPr lang="nl-NL" sz="1500" dirty="0"/>
              <a:t> </a:t>
            </a:r>
            <a:r>
              <a:rPr lang="nl-NL" sz="1500" dirty="0" err="1"/>
              <a:t>networks</a:t>
            </a:r>
            <a:r>
              <a:rPr lang="nl-NL" sz="1500" dirty="0"/>
              <a:t>.</a:t>
            </a:r>
          </a:p>
          <a:p>
            <a:r>
              <a:rPr lang="nl-NL" sz="1500" dirty="0"/>
              <a:t>We have  a track record of more </a:t>
            </a:r>
            <a:r>
              <a:rPr lang="nl-NL" sz="1500" dirty="0" err="1"/>
              <a:t>than</a:t>
            </a:r>
            <a:r>
              <a:rPr lang="nl-NL" sz="1500" dirty="0"/>
              <a:t> 15 </a:t>
            </a:r>
            <a:r>
              <a:rPr lang="nl-NL" sz="1500" dirty="0" err="1"/>
              <a:t>years</a:t>
            </a:r>
            <a:r>
              <a:rPr lang="nl-NL" sz="1500" dirty="0"/>
              <a:t>, </a:t>
            </a:r>
            <a:r>
              <a:rPr lang="nl-NL" sz="1500" dirty="0" err="1"/>
              <a:t>covering</a:t>
            </a:r>
            <a:r>
              <a:rPr lang="nl-NL" sz="1500" dirty="0"/>
              <a:t> </a:t>
            </a:r>
            <a:r>
              <a:rPr lang="nl-NL" sz="1500" dirty="0" err="1"/>
              <a:t>all</a:t>
            </a:r>
            <a:r>
              <a:rPr lang="nl-NL" sz="1500" dirty="0"/>
              <a:t> </a:t>
            </a:r>
            <a:r>
              <a:rPr lang="nl-NL" sz="1500" dirty="0" err="1"/>
              <a:t>aspects</a:t>
            </a:r>
            <a:r>
              <a:rPr lang="nl-NL" sz="1500" dirty="0"/>
              <a:t> of data processing:</a:t>
            </a:r>
          </a:p>
          <a:p>
            <a:r>
              <a:rPr lang="nl-NL" sz="1500" dirty="0"/>
              <a:t>Data broker, data </a:t>
            </a:r>
            <a:r>
              <a:rPr lang="nl-NL" sz="1500" dirty="0" err="1"/>
              <a:t>ingestion</a:t>
            </a:r>
            <a:r>
              <a:rPr lang="nl-NL" sz="1500" dirty="0"/>
              <a:t>, ETL, online </a:t>
            </a:r>
            <a:r>
              <a:rPr lang="nl-NL" sz="1500" dirty="0" err="1"/>
              <a:t>dashboarding</a:t>
            </a:r>
            <a:r>
              <a:rPr lang="nl-NL" sz="1500" dirty="0"/>
              <a:t> </a:t>
            </a:r>
            <a:r>
              <a:rPr lang="nl-NL" sz="1500" dirty="0" err="1"/>
              <a:t>and</a:t>
            </a:r>
            <a:r>
              <a:rPr lang="nl-NL" sz="1500" dirty="0"/>
              <a:t> BI.</a:t>
            </a:r>
          </a:p>
          <a:p>
            <a:r>
              <a:rPr lang="nl-NL" sz="1500" dirty="0"/>
              <a:t>1Optic </a:t>
            </a:r>
            <a:r>
              <a:rPr lang="nl-NL" sz="1500" dirty="0" err="1"/>
              <a:t>comes</a:t>
            </a:r>
            <a:r>
              <a:rPr lang="nl-NL" sz="1500" dirty="0"/>
              <a:t> as </a:t>
            </a:r>
            <a:r>
              <a:rPr lang="nl-NL" sz="1500" dirty="0" err="1"/>
              <a:t>Saas</a:t>
            </a:r>
            <a:r>
              <a:rPr lang="nl-NL" sz="1500" dirty="0"/>
              <a:t> service </a:t>
            </a:r>
            <a:r>
              <a:rPr lang="nl-NL" sz="1500" dirty="0" err="1"/>
              <a:t>and</a:t>
            </a:r>
            <a:r>
              <a:rPr lang="nl-NL" sz="1500" dirty="0"/>
              <a:t> </a:t>
            </a:r>
            <a:r>
              <a:rPr lang="nl-NL" sz="1500" dirty="0" err="1"/>
              <a:t>can</a:t>
            </a:r>
            <a:r>
              <a:rPr lang="nl-NL" sz="1500" dirty="0"/>
              <a:t> </a:t>
            </a:r>
            <a:r>
              <a:rPr lang="nl-NL" sz="1500" dirty="0" err="1"/>
              <a:t>be</a:t>
            </a:r>
            <a:r>
              <a:rPr lang="nl-NL" sz="1500" dirty="0"/>
              <a:t> </a:t>
            </a:r>
            <a:r>
              <a:rPr lang="nl-NL" sz="1500" dirty="0" err="1"/>
              <a:t>deployed</a:t>
            </a:r>
            <a:r>
              <a:rPr lang="nl-NL" sz="1500" dirty="0"/>
              <a:t> on-</a:t>
            </a:r>
            <a:r>
              <a:rPr lang="nl-NL" sz="1500" dirty="0" err="1"/>
              <a:t>prem</a:t>
            </a:r>
            <a:r>
              <a:rPr lang="nl-NL" sz="1500" dirty="0"/>
              <a:t>.</a:t>
            </a:r>
          </a:p>
        </p:txBody>
      </p:sp>
      <p:pic>
        <p:nvPicPr>
          <p:cNvPr id="8" name="Tijdelijke aanduiding voor afbeelding 7">
            <a:extLst>
              <a:ext uri="{FF2B5EF4-FFF2-40B4-BE49-F238E27FC236}">
                <a16:creationId xmlns:a16="http://schemas.microsoft.com/office/drawing/2014/main" id="{D77EC685-8A71-03DA-856A-15778000EDD9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2093" r="2093"/>
          <a:stretch/>
        </p:blipFill>
        <p:spPr>
          <a:xfrm>
            <a:off x="6675439" y="1341083"/>
            <a:ext cx="6789133" cy="417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991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75AEE1-87E8-C037-03BD-0E173C7A4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20157-7554-345B-0408-BF23582C3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This</a:t>
            </a:r>
            <a:r>
              <a:rPr lang="nl-NL" dirty="0"/>
              <a:t> is a </a:t>
            </a:r>
            <a:r>
              <a:rPr lang="nl-NL" dirty="0" err="1"/>
              <a:t>headliner</a:t>
            </a:r>
            <a:r>
              <a:rPr lang="nl-N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33693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DF6F275-2049-9977-9E40-CD41DD26D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1Optic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F3C53D3-62CD-64F0-0010-6D7FE96E10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 fontAlgn="base"/>
            <a:r>
              <a:rPr lang="nl-NL" dirty="0">
                <a:effectLst/>
              </a:rPr>
              <a:t>We have </a:t>
            </a:r>
            <a:r>
              <a:rPr lang="nl-NL" dirty="0" err="1">
                <a:effectLst/>
              </a:rPr>
              <a:t>helped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our</a:t>
            </a:r>
            <a:r>
              <a:rPr lang="nl-NL" dirty="0">
                <a:effectLst/>
              </a:rPr>
              <a:t> clients </a:t>
            </a:r>
            <a:r>
              <a:rPr lang="nl-NL" dirty="0" err="1">
                <a:effectLst/>
              </a:rPr>
              <a:t>to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reach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unparalleled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network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quality</a:t>
            </a:r>
            <a:r>
              <a:rPr lang="nl-NL" dirty="0">
                <a:effectLst/>
              </a:rPr>
              <a:t> levels. </a:t>
            </a:r>
          </a:p>
          <a:p>
            <a:pPr algn="l" fontAlgn="base"/>
            <a:r>
              <a:rPr lang="nl-NL" dirty="0" err="1">
                <a:effectLst/>
              </a:rPr>
              <a:t>And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because</a:t>
            </a:r>
            <a:r>
              <a:rPr lang="nl-NL" dirty="0">
                <a:effectLst/>
              </a:rPr>
              <a:t> we </a:t>
            </a:r>
            <a:r>
              <a:rPr lang="nl-NL" dirty="0" err="1">
                <a:effectLst/>
              </a:rPr>
              <a:t>operate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independently</a:t>
            </a:r>
            <a:r>
              <a:rPr lang="nl-NL" dirty="0">
                <a:effectLst/>
              </a:rPr>
              <a:t>, we </a:t>
            </a:r>
            <a:r>
              <a:rPr lang="nl-NL" dirty="0" err="1">
                <a:effectLst/>
              </a:rPr>
              <a:t>also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provide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fully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configurable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solutions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for</a:t>
            </a:r>
            <a:r>
              <a:rPr lang="nl-NL" dirty="0">
                <a:effectLst/>
              </a:rPr>
              <a:t> </a:t>
            </a:r>
            <a:r>
              <a:rPr lang="nl-NL" dirty="0" err="1">
                <a:effectLst/>
              </a:rPr>
              <a:t>you</a:t>
            </a:r>
            <a:r>
              <a:rPr lang="nl-NL" dirty="0">
                <a:effectLst/>
              </a:rPr>
              <a:t>. </a:t>
            </a:r>
          </a:p>
          <a:p>
            <a:pPr algn="l" fontAlgn="base"/>
            <a:endParaRPr lang="nl-NL" dirty="0"/>
          </a:p>
          <a:p>
            <a:pPr algn="l" fontAlgn="base"/>
            <a:r>
              <a:rPr lang="nl-NL" dirty="0">
                <a:effectLst/>
              </a:rPr>
              <a:t>Challenge </a:t>
            </a:r>
            <a:r>
              <a:rPr lang="nl-NL" dirty="0" err="1">
                <a:effectLst/>
              </a:rPr>
              <a:t>us</a:t>
            </a:r>
            <a:r>
              <a:rPr lang="nl-NL" dirty="0">
                <a:effectLst/>
              </a:rPr>
              <a:t>!</a:t>
            </a:r>
          </a:p>
          <a:p>
            <a:pPr algn="ctr" fontAlgn="base">
              <a:spcBef>
                <a:spcPts val="18750"/>
              </a:spcBef>
              <a:spcAft>
                <a:spcPts val="2250"/>
              </a:spcAft>
            </a:pPr>
            <a:br>
              <a:rPr lang="nl-NL" dirty="0">
                <a:effectLst/>
              </a:rPr>
            </a:br>
            <a:endParaRPr lang="nl-NL" dirty="0">
              <a:effectLst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07205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2CC08-1F08-0D7D-CE47-806FDB246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408FE4-F074-EEF6-31D4-CA3A6DA51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1Optic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504AE1B-350E-0D1F-4168-E6C0FBED00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fontAlgn="base"/>
            <a:r>
              <a:rPr lang="nl-NL" sz="1500" dirty="0">
                <a:effectLst/>
              </a:rPr>
              <a:t>We have </a:t>
            </a:r>
            <a:r>
              <a:rPr lang="nl-NL" sz="1500" dirty="0" err="1">
                <a:effectLst/>
              </a:rPr>
              <a:t>helped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our</a:t>
            </a:r>
            <a:r>
              <a:rPr lang="nl-NL" sz="1500" dirty="0">
                <a:effectLst/>
              </a:rPr>
              <a:t> clients </a:t>
            </a:r>
            <a:r>
              <a:rPr lang="nl-NL" sz="1500" dirty="0" err="1">
                <a:effectLst/>
              </a:rPr>
              <a:t>to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reach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unparalleled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network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quality</a:t>
            </a:r>
            <a:r>
              <a:rPr lang="nl-NL" sz="1500" dirty="0">
                <a:effectLst/>
              </a:rPr>
              <a:t> levels. </a:t>
            </a:r>
          </a:p>
          <a:p>
            <a:pPr fontAlgn="base"/>
            <a:r>
              <a:rPr lang="nl-NL" sz="1500" dirty="0" err="1">
                <a:effectLst/>
              </a:rPr>
              <a:t>And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because</a:t>
            </a:r>
            <a:r>
              <a:rPr lang="nl-NL" sz="1500" dirty="0">
                <a:effectLst/>
              </a:rPr>
              <a:t> we </a:t>
            </a:r>
            <a:r>
              <a:rPr lang="nl-NL" sz="1500" dirty="0" err="1">
                <a:effectLst/>
              </a:rPr>
              <a:t>operate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independently</a:t>
            </a:r>
            <a:r>
              <a:rPr lang="nl-NL" sz="1500" dirty="0">
                <a:effectLst/>
              </a:rPr>
              <a:t>, we </a:t>
            </a:r>
            <a:r>
              <a:rPr lang="nl-NL" sz="1500" dirty="0" err="1">
                <a:effectLst/>
              </a:rPr>
              <a:t>also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provide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fully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configurable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solutions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for</a:t>
            </a:r>
            <a:r>
              <a:rPr lang="nl-NL" sz="1500" dirty="0">
                <a:effectLst/>
              </a:rPr>
              <a:t> </a:t>
            </a:r>
            <a:r>
              <a:rPr lang="nl-NL" sz="1500" dirty="0" err="1">
                <a:effectLst/>
              </a:rPr>
              <a:t>you</a:t>
            </a:r>
            <a:r>
              <a:rPr lang="nl-NL" sz="1500" dirty="0">
                <a:effectLst/>
              </a:rPr>
              <a:t>. </a:t>
            </a:r>
          </a:p>
          <a:p>
            <a:pPr fontAlgn="base"/>
            <a:endParaRPr lang="nl-NL" sz="1500" dirty="0"/>
          </a:p>
          <a:p>
            <a:pPr fontAlgn="base"/>
            <a:r>
              <a:rPr lang="nl-NL" sz="1500" b="1" dirty="0">
                <a:effectLst/>
              </a:rPr>
              <a:t>Challenge </a:t>
            </a:r>
            <a:r>
              <a:rPr lang="nl-NL" sz="1500" b="1" dirty="0" err="1">
                <a:effectLst/>
              </a:rPr>
              <a:t>us</a:t>
            </a:r>
            <a:r>
              <a:rPr lang="nl-NL" sz="1500" b="1" dirty="0">
                <a:effectLst/>
              </a:rPr>
              <a:t>!</a:t>
            </a:r>
          </a:p>
          <a:p>
            <a:pPr fontAlgn="base">
              <a:spcBef>
                <a:spcPts val="18750"/>
              </a:spcBef>
              <a:spcAft>
                <a:spcPts val="2250"/>
              </a:spcAft>
            </a:pPr>
            <a:br>
              <a:rPr lang="nl-NL" sz="1500" dirty="0">
                <a:effectLst/>
              </a:rPr>
            </a:br>
            <a:endParaRPr lang="nl-NL" sz="1500" dirty="0">
              <a:effectLst/>
            </a:endParaRPr>
          </a:p>
          <a:p>
            <a:endParaRPr lang="nl-NL" sz="1500" dirty="0"/>
          </a:p>
        </p:txBody>
      </p:sp>
    </p:spTree>
    <p:extLst>
      <p:ext uri="{BB962C8B-B14F-4D97-AF65-F5344CB8AC3E}">
        <p14:creationId xmlns:p14="http://schemas.microsoft.com/office/powerpoint/2010/main" val="2329823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E49B3A-5714-31C8-E11B-0261809427F4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/>
            <a:r>
              <a:rPr lang="nl-NL" dirty="0" err="1"/>
              <a:t>Our</a:t>
            </a:r>
            <a:r>
              <a:rPr lang="nl-NL" dirty="0"/>
              <a:t> </a:t>
            </a:r>
            <a:r>
              <a:rPr lang="nl-NL" dirty="0" err="1"/>
              <a:t>key</a:t>
            </a:r>
            <a:r>
              <a:rPr lang="nl-NL" dirty="0"/>
              <a:t> benefits</a:t>
            </a:r>
          </a:p>
        </p:txBody>
      </p:sp>
      <p:grpSp>
        <p:nvGrpSpPr>
          <p:cNvPr id="16" name="Groep 15">
            <a:extLst>
              <a:ext uri="{FF2B5EF4-FFF2-40B4-BE49-F238E27FC236}">
                <a16:creationId xmlns:a16="http://schemas.microsoft.com/office/drawing/2014/main" id="{026F3C3C-FFA9-3966-91B5-E68C642426DC}"/>
              </a:ext>
            </a:extLst>
          </p:cNvPr>
          <p:cNvGrpSpPr/>
          <p:nvPr/>
        </p:nvGrpSpPr>
        <p:grpSpPr>
          <a:xfrm>
            <a:off x="1431987" y="2925459"/>
            <a:ext cx="3031372" cy="1627115"/>
            <a:chOff x="1362177" y="2736273"/>
            <a:chExt cx="3031372" cy="1627115"/>
          </a:xfrm>
        </p:grpSpPr>
        <p:pic>
          <p:nvPicPr>
            <p:cNvPr id="7" name="Afbeelding 6">
              <a:extLst>
                <a:ext uri="{FF2B5EF4-FFF2-40B4-BE49-F238E27FC236}">
                  <a16:creationId xmlns:a16="http://schemas.microsoft.com/office/drawing/2014/main" id="{5A04994B-31BF-8D29-9A97-0C8F50DD1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27987" y="2736273"/>
              <a:ext cx="1899752" cy="692727"/>
            </a:xfrm>
            <a:prstGeom prst="rect">
              <a:avLst/>
            </a:prstGeom>
          </p:spPr>
        </p:pic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A8561306-8EE6-12D1-17F9-8D57F14F6569}"/>
                </a:ext>
              </a:extLst>
            </p:cNvPr>
            <p:cNvSpPr txBox="1"/>
            <p:nvPr/>
          </p:nvSpPr>
          <p:spPr>
            <a:xfrm>
              <a:off x="1698732" y="3717057"/>
              <a:ext cx="23582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>
                  <a:latin typeface="Inter SemiBold" panose="02000503000000020004" pitchFamily="2" charset="0"/>
                  <a:ea typeface="Inter SemiBold" panose="02000503000000020004" pitchFamily="2" charset="0"/>
                </a:rPr>
                <a:t>Cross domain</a:t>
              </a:r>
            </a:p>
          </p:txBody>
        </p:sp>
        <p:sp>
          <p:nvSpPr>
            <p:cNvPr id="13" name="Tekstvak 12">
              <a:extLst>
                <a:ext uri="{FF2B5EF4-FFF2-40B4-BE49-F238E27FC236}">
                  <a16:creationId xmlns:a16="http://schemas.microsoft.com/office/drawing/2014/main" id="{521783F2-179D-3F78-32AB-090224B20629}"/>
                </a:ext>
              </a:extLst>
            </p:cNvPr>
            <p:cNvSpPr txBox="1"/>
            <p:nvPr/>
          </p:nvSpPr>
          <p:spPr>
            <a:xfrm>
              <a:off x="1362177" y="4086389"/>
              <a:ext cx="30313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 err="1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All</a:t>
              </a:r>
              <a:r>
                <a:rPr lang="nl-NL" sz="1200" dirty="0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 data in </a:t>
              </a:r>
              <a:r>
                <a:rPr lang="nl-NL" sz="1200" dirty="0" err="1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one</a:t>
              </a:r>
              <a:r>
                <a:rPr lang="nl-NL" sz="1200" dirty="0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 environment.</a:t>
              </a:r>
            </a:p>
          </p:txBody>
        </p:sp>
      </p:grpSp>
      <p:grpSp>
        <p:nvGrpSpPr>
          <p:cNvPr id="17" name="Groep 16">
            <a:extLst>
              <a:ext uri="{FF2B5EF4-FFF2-40B4-BE49-F238E27FC236}">
                <a16:creationId xmlns:a16="http://schemas.microsoft.com/office/drawing/2014/main" id="{A2FCB026-026D-B748-2437-7B95AAC6628A}"/>
              </a:ext>
            </a:extLst>
          </p:cNvPr>
          <p:cNvGrpSpPr/>
          <p:nvPr/>
        </p:nvGrpSpPr>
        <p:grpSpPr>
          <a:xfrm>
            <a:off x="4683851" y="2989536"/>
            <a:ext cx="2963918" cy="1563038"/>
            <a:chOff x="4614041" y="2800350"/>
            <a:chExt cx="2963918" cy="1563038"/>
          </a:xfrm>
        </p:grpSpPr>
        <p:pic>
          <p:nvPicPr>
            <p:cNvPr id="8" name="Afbeelding 7">
              <a:extLst>
                <a:ext uri="{FF2B5EF4-FFF2-40B4-BE49-F238E27FC236}">
                  <a16:creationId xmlns:a16="http://schemas.microsoft.com/office/drawing/2014/main" id="{E1DD2B41-9B68-021F-E57E-14DA80BD55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81675" y="2800350"/>
              <a:ext cx="628650" cy="628650"/>
            </a:xfrm>
            <a:prstGeom prst="rect">
              <a:avLst/>
            </a:prstGeom>
          </p:spPr>
        </p:pic>
        <p:sp>
          <p:nvSpPr>
            <p:cNvPr id="11" name="Tekstvak 10">
              <a:extLst>
                <a:ext uri="{FF2B5EF4-FFF2-40B4-BE49-F238E27FC236}">
                  <a16:creationId xmlns:a16="http://schemas.microsoft.com/office/drawing/2014/main" id="{6545FAC3-D414-C6A4-DE64-F52BA577174C}"/>
                </a:ext>
              </a:extLst>
            </p:cNvPr>
            <p:cNvSpPr txBox="1"/>
            <p:nvPr/>
          </p:nvSpPr>
          <p:spPr>
            <a:xfrm>
              <a:off x="4916869" y="3717057"/>
              <a:ext cx="23582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 err="1">
                  <a:latin typeface="Inter SemiBold" panose="02000503000000020004" pitchFamily="2" charset="0"/>
                  <a:ea typeface="Inter SemiBold" panose="02000503000000020004" pitchFamily="2" charset="0"/>
                </a:rPr>
                <a:t>Scalable</a:t>
              </a:r>
              <a:endParaRPr lang="nl-NL" b="1" dirty="0">
                <a:latin typeface="Inter SemiBold" panose="02000503000000020004" pitchFamily="2" charset="0"/>
                <a:ea typeface="Inter SemiBold" panose="02000503000000020004" pitchFamily="2" charset="0"/>
              </a:endParaRPr>
            </a:p>
          </p:txBody>
        </p:sp>
        <p:sp>
          <p:nvSpPr>
            <p:cNvPr id="14" name="Tekstvak 13">
              <a:extLst>
                <a:ext uri="{FF2B5EF4-FFF2-40B4-BE49-F238E27FC236}">
                  <a16:creationId xmlns:a16="http://schemas.microsoft.com/office/drawing/2014/main" id="{F14A361E-8155-B3D0-75F1-9E1A26793815}"/>
                </a:ext>
              </a:extLst>
            </p:cNvPr>
            <p:cNvSpPr txBox="1"/>
            <p:nvPr/>
          </p:nvSpPr>
          <p:spPr>
            <a:xfrm>
              <a:off x="4614041" y="4086389"/>
              <a:ext cx="29639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 err="1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From</a:t>
              </a:r>
              <a:r>
                <a:rPr lang="nl-NL" sz="1200" dirty="0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 </a:t>
              </a:r>
              <a:r>
                <a:rPr lang="nl-NL" sz="1200" dirty="0" err="1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PoC</a:t>
              </a:r>
              <a:r>
                <a:rPr lang="nl-NL" sz="1200" dirty="0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 </a:t>
              </a:r>
              <a:r>
                <a:rPr lang="nl-NL" sz="1200" dirty="0" err="1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to</a:t>
              </a:r>
              <a:r>
                <a:rPr lang="nl-NL" sz="1200" dirty="0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 tier 1 mobile </a:t>
              </a:r>
              <a:r>
                <a:rPr lang="nl-NL" sz="1200" dirty="0" err="1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networks</a:t>
              </a:r>
              <a:r>
                <a:rPr lang="nl-NL" sz="1200" dirty="0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.</a:t>
              </a:r>
            </a:p>
          </p:txBody>
        </p:sp>
      </p:grpSp>
      <p:grpSp>
        <p:nvGrpSpPr>
          <p:cNvPr id="18" name="Groep 17">
            <a:extLst>
              <a:ext uri="{FF2B5EF4-FFF2-40B4-BE49-F238E27FC236}">
                <a16:creationId xmlns:a16="http://schemas.microsoft.com/office/drawing/2014/main" id="{45130DA2-D2E6-7174-988B-2480E9AD86DC}"/>
              </a:ext>
            </a:extLst>
          </p:cNvPr>
          <p:cNvGrpSpPr/>
          <p:nvPr/>
        </p:nvGrpSpPr>
        <p:grpSpPr>
          <a:xfrm>
            <a:off x="7693305" y="2989536"/>
            <a:ext cx="2708174" cy="1563038"/>
            <a:chOff x="7623495" y="2800350"/>
            <a:chExt cx="2708174" cy="1563038"/>
          </a:xfrm>
        </p:grpSpPr>
        <p:pic>
          <p:nvPicPr>
            <p:cNvPr id="9" name="Afbeelding 8">
              <a:extLst>
                <a:ext uri="{FF2B5EF4-FFF2-40B4-BE49-F238E27FC236}">
                  <a16:creationId xmlns:a16="http://schemas.microsoft.com/office/drawing/2014/main" id="{1A851E4E-124A-B3F0-9CA7-78670D24C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56882" y="2800350"/>
              <a:ext cx="1041400" cy="660400"/>
            </a:xfrm>
            <a:prstGeom prst="rect">
              <a:avLst/>
            </a:prstGeom>
          </p:spPr>
        </p:pic>
        <p:sp>
          <p:nvSpPr>
            <p:cNvPr id="12" name="Tekstvak 11">
              <a:extLst>
                <a:ext uri="{FF2B5EF4-FFF2-40B4-BE49-F238E27FC236}">
                  <a16:creationId xmlns:a16="http://schemas.microsoft.com/office/drawing/2014/main" id="{18354CA6-D19B-7466-F20B-BC6B772134FB}"/>
                </a:ext>
              </a:extLst>
            </p:cNvPr>
            <p:cNvSpPr txBox="1"/>
            <p:nvPr/>
          </p:nvSpPr>
          <p:spPr>
            <a:xfrm>
              <a:off x="7798451" y="3717057"/>
              <a:ext cx="23582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b="1" dirty="0">
                  <a:latin typeface="Inter SemiBold" panose="02000503000000020004" pitchFamily="2" charset="0"/>
                  <a:ea typeface="Inter SemiBold" panose="02000503000000020004" pitchFamily="2" charset="0"/>
                </a:rPr>
                <a:t>Independent</a:t>
              </a:r>
            </a:p>
          </p:txBody>
        </p:sp>
        <p:sp>
          <p:nvSpPr>
            <p:cNvPr id="15" name="Tekstvak 14">
              <a:extLst>
                <a:ext uri="{FF2B5EF4-FFF2-40B4-BE49-F238E27FC236}">
                  <a16:creationId xmlns:a16="http://schemas.microsoft.com/office/drawing/2014/main" id="{56725F83-D55B-0A16-5ACD-2BEE54F20746}"/>
                </a:ext>
              </a:extLst>
            </p:cNvPr>
            <p:cNvSpPr txBox="1"/>
            <p:nvPr/>
          </p:nvSpPr>
          <p:spPr>
            <a:xfrm>
              <a:off x="7623495" y="4086389"/>
              <a:ext cx="27081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Open </a:t>
              </a:r>
              <a:r>
                <a:rPr lang="nl-NL" sz="1200" dirty="0" err="1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and</a:t>
              </a:r>
              <a:r>
                <a:rPr lang="nl-NL" sz="1200" dirty="0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 </a:t>
              </a:r>
              <a:r>
                <a:rPr lang="nl-NL" sz="1200" dirty="0" err="1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vendor</a:t>
              </a:r>
              <a:r>
                <a:rPr lang="nl-NL" sz="1200" dirty="0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 </a:t>
              </a:r>
              <a:r>
                <a:rPr lang="nl-NL" sz="1200" dirty="0" err="1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Agnostic</a:t>
              </a:r>
              <a:r>
                <a:rPr lang="nl-NL" sz="1200" dirty="0">
                  <a:solidFill>
                    <a:srgbClr val="575757"/>
                  </a:solidFill>
                  <a:latin typeface="Inter" panose="02000503000000020004" pitchFamily="2" charset="0"/>
                  <a:ea typeface="Inter" panose="02000503000000020004" pitchFamily="2" charset="0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1772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Afbeelding 11">
            <a:extLst>
              <a:ext uri="{FF2B5EF4-FFF2-40B4-BE49-F238E27FC236}">
                <a16:creationId xmlns:a16="http://schemas.microsoft.com/office/drawing/2014/main" id="{35C1C5DA-3C4E-E8D8-43E7-5C15BCFC4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700" y="2288183"/>
            <a:ext cx="7340600" cy="2032000"/>
          </a:xfrm>
          <a:prstGeom prst="rect">
            <a:avLst/>
          </a:prstGeom>
        </p:spPr>
      </p:pic>
      <p:sp>
        <p:nvSpPr>
          <p:cNvPr id="13" name="Titel 1">
            <a:extLst>
              <a:ext uri="{FF2B5EF4-FFF2-40B4-BE49-F238E27FC236}">
                <a16:creationId xmlns:a16="http://schemas.microsoft.com/office/drawing/2014/main" id="{1928A331-0820-D877-51F2-6F765A7FE93D}"/>
              </a:ext>
            </a:extLst>
          </p:cNvPr>
          <p:cNvSpPr txBox="1">
            <a:spLocks/>
          </p:cNvSpPr>
          <p:nvPr/>
        </p:nvSpPr>
        <p:spPr>
          <a:xfrm>
            <a:off x="1737360" y="4648200"/>
            <a:ext cx="8717280" cy="6627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  <a:cs typeface="+mj-cs"/>
              </a:defRPr>
            </a:lvl1pPr>
          </a:lstStyle>
          <a:p>
            <a:pPr algn="ctr"/>
            <a:r>
              <a:rPr lang="nl-NL" sz="2400" dirty="0"/>
              <a:t>Data </a:t>
            </a:r>
            <a:r>
              <a:rPr lang="nl-NL" sz="2400" dirty="0" err="1"/>
              <a:t>science</a:t>
            </a:r>
            <a:r>
              <a:rPr lang="nl-NL" sz="2400" dirty="0"/>
              <a:t> </a:t>
            </a:r>
            <a:r>
              <a:rPr lang="nl-NL" sz="2400" dirty="0" err="1"/>
              <a:t>for</a:t>
            </a:r>
            <a:r>
              <a:rPr lang="nl-NL" sz="2400" dirty="0"/>
              <a:t> </a:t>
            </a:r>
            <a:r>
              <a:rPr lang="nl-NL" sz="2400" dirty="0" err="1"/>
              <a:t>networks</a:t>
            </a:r>
            <a:r>
              <a:rPr lang="nl-NL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620692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9F51FDA-BDD9-7E8B-01F6-B609454A9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E84E8695-B896-0EC0-D5EB-D34448D4D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275" y="903945"/>
            <a:ext cx="2013298" cy="1812923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3781DA1D-72CE-F9B2-D8F6-F28579414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174" y="1267345"/>
            <a:ext cx="571500" cy="647700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C93FC358-D824-2DEC-E3FE-6133EB780DD2}"/>
              </a:ext>
            </a:extLst>
          </p:cNvPr>
          <p:cNvSpPr txBox="1"/>
          <p:nvPr/>
        </p:nvSpPr>
        <p:spPr>
          <a:xfrm>
            <a:off x="1040524" y="2120865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b="1" dirty="0">
                <a:latin typeface="Inter SemiBold" panose="02000503000000020004" pitchFamily="2" charset="0"/>
                <a:ea typeface="Inter SemiBold" panose="02000503000000020004" pitchFamily="2" charset="0"/>
              </a:rPr>
              <a:t>Cross domain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BF72AEBF-F67B-810B-FBC1-FC42399D7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7999" y="914456"/>
            <a:ext cx="2013298" cy="1812923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DE7CF2CB-EB09-93EA-4C96-AA237BBEC763}"/>
              </a:ext>
            </a:extLst>
          </p:cNvPr>
          <p:cNvSpPr txBox="1"/>
          <p:nvPr/>
        </p:nvSpPr>
        <p:spPr>
          <a:xfrm>
            <a:off x="3300248" y="2131376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b="1" dirty="0">
                <a:latin typeface="Inter SemiBold" panose="02000503000000020004" pitchFamily="2" charset="0"/>
                <a:ea typeface="Inter SemiBold" panose="02000503000000020004" pitchFamily="2" charset="0"/>
              </a:rPr>
              <a:t>Max </a:t>
            </a:r>
            <a:r>
              <a:rPr lang="nl-NL" sz="1400" b="1" dirty="0" err="1">
                <a:latin typeface="Inter SemiBold" panose="02000503000000020004" pitchFamily="2" charset="0"/>
                <a:ea typeface="Inter SemiBold" panose="02000503000000020004" pitchFamily="2" charset="0"/>
              </a:rPr>
              <a:t>insight</a:t>
            </a:r>
            <a:endParaRPr lang="nl-NL" sz="1400" b="1" dirty="0">
              <a:latin typeface="Inter SemiBold" panose="02000503000000020004" pitchFamily="2" charset="0"/>
              <a:ea typeface="Inter SemiBold" panose="02000503000000020004" pitchFamily="2" charset="0"/>
            </a:endParaRP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5F361E40-E6E9-A842-7E26-A5BF42CA7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4598" y="1322306"/>
            <a:ext cx="800100" cy="558800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80454673-02A2-33DF-20C3-9A04B99BB3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787" y="3999834"/>
            <a:ext cx="566777" cy="566777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71891D5E-3F65-B816-0291-C8F76BDF09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53056" y="3957850"/>
            <a:ext cx="587768" cy="650744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1464D6FB-E576-31B6-2A6D-A73C800DC3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19316" y="3994586"/>
            <a:ext cx="608760" cy="577273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89430971-851F-24A7-D4BB-612228AB97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06568" y="3999834"/>
            <a:ext cx="608760" cy="566777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F79BEDBE-54B3-CBC9-2281-FBB81D21CD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93820" y="4005082"/>
            <a:ext cx="797686" cy="556281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D662F315-8C95-8234-1D3D-7D1FB8D3946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69999" y="3947355"/>
            <a:ext cx="671735" cy="67173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5B3D77E7-DEF1-BD28-B720-43E1C84C7F9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4286" y="5131634"/>
            <a:ext cx="8549640" cy="1088032"/>
          </a:xfrm>
          <a:prstGeom prst="rect">
            <a:avLst/>
          </a:prstGeom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7B437347-04FE-9CA2-9B70-21E79E0F1E5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07786" y="5350278"/>
            <a:ext cx="566777" cy="566777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9C7B254A-AFF7-1748-BBBC-20A83698981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46416" y="5308294"/>
            <a:ext cx="587768" cy="650744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DBD0BEFD-6373-CD73-4E00-BDBA70E5F07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06037" y="5345030"/>
            <a:ext cx="598265" cy="577273"/>
          </a:xfrm>
          <a:prstGeom prst="rect">
            <a:avLst/>
          </a:prstGeom>
        </p:spPr>
      </p:pic>
      <p:pic>
        <p:nvPicPr>
          <p:cNvPr id="20" name="Afbeelding 19">
            <a:extLst>
              <a:ext uri="{FF2B5EF4-FFF2-40B4-BE49-F238E27FC236}">
                <a16:creationId xmlns:a16="http://schemas.microsoft.com/office/drawing/2014/main" id="{41D4D9B7-30B8-E529-F25E-0733ADB7D60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076155" y="5350278"/>
            <a:ext cx="608760" cy="566777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587373CB-EB74-26E9-A4C6-077370F9767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56768" y="5355526"/>
            <a:ext cx="797686" cy="556281"/>
          </a:xfrm>
          <a:prstGeom prst="rect">
            <a:avLst/>
          </a:prstGeo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3707E7F4-798C-7FE4-4508-4382CCD0997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26306" y="5303046"/>
            <a:ext cx="661240" cy="661240"/>
          </a:xfrm>
          <a:prstGeom prst="rect">
            <a:avLst/>
          </a:prstGeom>
        </p:spPr>
      </p:pic>
      <p:sp>
        <p:nvSpPr>
          <p:cNvPr id="23" name="Afgeronde rechthoek 22">
            <a:extLst>
              <a:ext uri="{FF2B5EF4-FFF2-40B4-BE49-F238E27FC236}">
                <a16:creationId xmlns:a16="http://schemas.microsoft.com/office/drawing/2014/main" id="{0F765220-EBEA-F8DD-17C2-3B2E2B326F27}"/>
              </a:ext>
            </a:extLst>
          </p:cNvPr>
          <p:cNvSpPr/>
          <p:nvPr/>
        </p:nvSpPr>
        <p:spPr>
          <a:xfrm>
            <a:off x="5684915" y="940944"/>
            <a:ext cx="1837365" cy="444253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2"/>
                </a:solidFill>
                <a:latin typeface="Inter Medium" panose="02000503000000020004" pitchFamily="2" charset="0"/>
                <a:ea typeface="Inter Medium" panose="02000503000000020004" pitchFamily="2" charset="0"/>
              </a:rPr>
              <a:t>Dit is een knop</a:t>
            </a:r>
          </a:p>
        </p:txBody>
      </p:sp>
      <p:sp>
        <p:nvSpPr>
          <p:cNvPr id="24" name="Afgeronde rechthoek 23">
            <a:extLst>
              <a:ext uri="{FF2B5EF4-FFF2-40B4-BE49-F238E27FC236}">
                <a16:creationId xmlns:a16="http://schemas.microsoft.com/office/drawing/2014/main" id="{8CCE2C3F-288A-D348-EA57-713125AFC2E3}"/>
              </a:ext>
            </a:extLst>
          </p:cNvPr>
          <p:cNvSpPr/>
          <p:nvPr/>
        </p:nvSpPr>
        <p:spPr>
          <a:xfrm>
            <a:off x="5684913" y="1611657"/>
            <a:ext cx="1837365" cy="444253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2"/>
                </a:solidFill>
                <a:latin typeface="Inter Medium" panose="02000503000000020004" pitchFamily="2" charset="0"/>
                <a:ea typeface="Inter Medium" panose="02000503000000020004" pitchFamily="2" charset="0"/>
              </a:rPr>
              <a:t>Dit is een knop</a:t>
            </a:r>
          </a:p>
        </p:txBody>
      </p:sp>
      <p:sp>
        <p:nvSpPr>
          <p:cNvPr id="25" name="Afgeronde rechthoek 24">
            <a:extLst>
              <a:ext uri="{FF2B5EF4-FFF2-40B4-BE49-F238E27FC236}">
                <a16:creationId xmlns:a16="http://schemas.microsoft.com/office/drawing/2014/main" id="{1C58BD39-3B64-C213-D8FD-4C5A3B9DB8E4}"/>
              </a:ext>
            </a:extLst>
          </p:cNvPr>
          <p:cNvSpPr/>
          <p:nvPr/>
        </p:nvSpPr>
        <p:spPr>
          <a:xfrm>
            <a:off x="5684914" y="2285264"/>
            <a:ext cx="1837365" cy="44425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2"/>
                </a:solidFill>
                <a:latin typeface="Inter Medium" panose="02000503000000020004" pitchFamily="2" charset="0"/>
                <a:ea typeface="Inter Medium" panose="02000503000000020004" pitchFamily="2" charset="0"/>
              </a:rPr>
              <a:t>Dit is een knop</a:t>
            </a:r>
          </a:p>
        </p:txBody>
      </p:sp>
    </p:spTree>
    <p:extLst>
      <p:ext uri="{BB962C8B-B14F-4D97-AF65-F5344CB8AC3E}">
        <p14:creationId xmlns:p14="http://schemas.microsoft.com/office/powerpoint/2010/main" val="2499819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1BE0CA-728A-9FC2-5D41-80BE2A4F6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39A3ADF-8DEA-EECC-0C72-95A7143CB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Agenda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23503C5-CE35-65E4-B1F1-F55E84CE4D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099" y="2403987"/>
            <a:ext cx="8516621" cy="2154466"/>
          </a:xfrm>
        </p:spPr>
        <p:txBody>
          <a:bodyPr/>
          <a:lstStyle/>
          <a:p>
            <a:pPr fontAlgn="base"/>
            <a:r>
              <a:rPr lang="nl-NL" sz="1400" dirty="0">
                <a:effectLst/>
              </a:rPr>
              <a:t>0. Ad Hendrikx </a:t>
            </a:r>
            <a:r>
              <a:rPr lang="nl-NL" sz="1400" dirty="0"/>
              <a:t>→ Co-</a:t>
            </a:r>
            <a:r>
              <a:rPr lang="nl-NL" sz="1400" dirty="0" err="1"/>
              <a:t>founder</a:t>
            </a:r>
            <a:r>
              <a:rPr lang="nl-NL" sz="1400" dirty="0"/>
              <a:t> 1Optic (data processing company) / </a:t>
            </a:r>
            <a:r>
              <a:rPr lang="nl-NL" sz="1400" dirty="0" err="1"/>
              <a:t>see</a:t>
            </a:r>
            <a:r>
              <a:rPr lang="nl-NL" sz="1400" dirty="0"/>
              <a:t> </a:t>
            </a:r>
            <a:r>
              <a:rPr lang="nl-NL" sz="1400" dirty="0">
                <a:hlinkClick r:id="rId2"/>
              </a:rPr>
              <a:t>1Optic.io</a:t>
            </a:r>
            <a:r>
              <a:rPr lang="nl-NL" sz="1400" dirty="0"/>
              <a:t>, </a:t>
            </a:r>
            <a:r>
              <a:rPr lang="nl-NL" sz="1400" dirty="0">
                <a:hlinkClick r:id="rId3"/>
              </a:rPr>
              <a:t>LinkedIn</a:t>
            </a:r>
            <a:r>
              <a:rPr lang="nl-NL" sz="1400" dirty="0"/>
              <a:t> or contact me</a:t>
            </a:r>
            <a:r>
              <a:rPr lang="nl-NL" sz="1400" dirty="0">
                <a:effectLst/>
              </a:rPr>
              <a:t> </a:t>
            </a:r>
          </a:p>
          <a:p>
            <a:pPr fontAlgn="base"/>
            <a:r>
              <a:rPr lang="nl-NL" sz="3200" dirty="0"/>
              <a:t>1. </a:t>
            </a:r>
            <a:r>
              <a:rPr lang="nl-NL" sz="3200" dirty="0" err="1">
                <a:effectLst/>
              </a:rPr>
              <a:t>Use</a:t>
            </a:r>
            <a:r>
              <a:rPr lang="nl-NL" sz="3200" dirty="0">
                <a:effectLst/>
              </a:rPr>
              <a:t> Case</a:t>
            </a:r>
          </a:p>
          <a:p>
            <a:pPr algn="l" fontAlgn="base"/>
            <a:r>
              <a:rPr lang="nl-NL" sz="3200" dirty="0"/>
              <a:t>2. </a:t>
            </a:r>
            <a:r>
              <a:rPr lang="nl-NL" sz="3200" dirty="0" err="1"/>
              <a:t>Demonstration</a:t>
            </a:r>
            <a:endParaRPr lang="nl-NL" dirty="0">
              <a:effectLst/>
            </a:endParaRPr>
          </a:p>
        </p:txBody>
      </p:sp>
      <p:sp>
        <p:nvSpPr>
          <p:cNvPr id="2" name="Titel 2">
            <a:extLst>
              <a:ext uri="{FF2B5EF4-FFF2-40B4-BE49-F238E27FC236}">
                <a16:creationId xmlns:a16="http://schemas.microsoft.com/office/drawing/2014/main" id="{4C2E939C-806D-881A-7651-E605E3180FA3}"/>
              </a:ext>
            </a:extLst>
          </p:cNvPr>
          <p:cNvSpPr txBox="1">
            <a:spLocks/>
          </p:cNvSpPr>
          <p:nvPr/>
        </p:nvSpPr>
        <p:spPr>
          <a:xfrm>
            <a:off x="545690" y="4903893"/>
            <a:ext cx="2861297" cy="4787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bg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+mj-cs"/>
              </a:defRPr>
            </a:lvl1pPr>
          </a:lstStyle>
          <a:p>
            <a:r>
              <a:rPr lang="nl-NL" sz="1800" dirty="0"/>
              <a:t>Feel free </a:t>
            </a:r>
            <a:r>
              <a:rPr lang="nl-NL" sz="1800" dirty="0" err="1"/>
              <a:t>to</a:t>
            </a:r>
            <a:r>
              <a:rPr lang="nl-NL" sz="1800" dirty="0"/>
              <a:t> </a:t>
            </a:r>
            <a:r>
              <a:rPr lang="nl-NL" sz="1800" dirty="0" err="1"/>
              <a:t>ask</a:t>
            </a:r>
            <a:r>
              <a:rPr lang="nl-NL" sz="1800" dirty="0"/>
              <a:t> </a:t>
            </a:r>
            <a:r>
              <a:rPr lang="nl-NL" sz="1800" dirty="0" err="1"/>
              <a:t>questions</a:t>
            </a:r>
            <a:r>
              <a:rPr lang="nl-NL" sz="1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53345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A05E4-AA6B-576A-BAC9-A7D899C78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>
            <a:extLst>
              <a:ext uri="{FF2B5EF4-FFF2-40B4-BE49-F238E27FC236}">
                <a16:creationId xmlns:a16="http://schemas.microsoft.com/office/drawing/2014/main" id="{FF1F5240-8CC6-FCFC-2179-116A4247953A}"/>
              </a:ext>
            </a:extLst>
          </p:cNvPr>
          <p:cNvSpPr txBox="1"/>
          <p:nvPr/>
        </p:nvSpPr>
        <p:spPr>
          <a:xfrm>
            <a:off x="1252744" y="3044279"/>
            <a:ext cx="36376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Use Case</a:t>
            </a:r>
          </a:p>
        </p:txBody>
      </p:sp>
    </p:spTree>
    <p:extLst>
      <p:ext uri="{BB962C8B-B14F-4D97-AF65-F5344CB8AC3E}">
        <p14:creationId xmlns:p14="http://schemas.microsoft.com/office/powerpoint/2010/main" val="2539412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05D6E7-9BA0-70AE-92E3-CBBC5998C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Lettertype, cirkel, grafische vormgeving&#10;&#10;Door AI gegenereerde inhoud is mogelijk onjuist.">
            <a:extLst>
              <a:ext uri="{FF2B5EF4-FFF2-40B4-BE49-F238E27FC236}">
                <a16:creationId xmlns:a16="http://schemas.microsoft.com/office/drawing/2014/main" id="{8B2187FA-ABA1-F4EB-C052-2C7F7A4D9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454" y="3601397"/>
            <a:ext cx="673458" cy="780937"/>
          </a:xfrm>
          <a:prstGeom prst="rect">
            <a:avLst/>
          </a:prstGeom>
        </p:spPr>
      </p:pic>
      <p:pic>
        <p:nvPicPr>
          <p:cNvPr id="12" name="Afbeelding 11" descr="Afbeelding met Graphics, Lettertype, schermopname, logo&#10;&#10;Door AI gegenereerde inhoud is mogelijk onjuist.">
            <a:extLst>
              <a:ext uri="{FF2B5EF4-FFF2-40B4-BE49-F238E27FC236}">
                <a16:creationId xmlns:a16="http://schemas.microsoft.com/office/drawing/2014/main" id="{BA56BC95-C215-3598-3AA2-3B1F72B17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46" y="1929734"/>
            <a:ext cx="1237796" cy="1135593"/>
          </a:xfrm>
          <a:prstGeom prst="rect">
            <a:avLst/>
          </a:prstGeom>
        </p:spPr>
      </p:pic>
      <p:pic>
        <p:nvPicPr>
          <p:cNvPr id="14" name="Afbeelding 13" descr="Afbeelding met tekst, schermopname, software, Webpagina&#10;&#10;Door AI gegenereerde inhoud is mogelijk onjuist.">
            <a:extLst>
              <a:ext uri="{FF2B5EF4-FFF2-40B4-BE49-F238E27FC236}">
                <a16:creationId xmlns:a16="http://schemas.microsoft.com/office/drawing/2014/main" id="{7AE6B8D5-81ED-10CF-E180-E952CBFBE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9961" y="1087813"/>
            <a:ext cx="4449888" cy="3152633"/>
          </a:xfrm>
          <a:prstGeom prst="rect">
            <a:avLst/>
          </a:prstGeom>
        </p:spPr>
      </p:pic>
      <p:sp>
        <p:nvSpPr>
          <p:cNvPr id="15" name="Pijl: rechts 14">
            <a:extLst>
              <a:ext uri="{FF2B5EF4-FFF2-40B4-BE49-F238E27FC236}">
                <a16:creationId xmlns:a16="http://schemas.microsoft.com/office/drawing/2014/main" id="{65B4A7F0-7984-A253-8200-1DF6F0BC8B2E}"/>
              </a:ext>
            </a:extLst>
          </p:cNvPr>
          <p:cNvSpPr/>
          <p:nvPr/>
        </p:nvSpPr>
        <p:spPr>
          <a:xfrm>
            <a:off x="1944803" y="2391763"/>
            <a:ext cx="3312918" cy="316653"/>
          </a:xfrm>
          <a:prstGeom prst="rightArrow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4399719C-C89B-FA86-536A-73E9CA170ABE}"/>
              </a:ext>
            </a:extLst>
          </p:cNvPr>
          <p:cNvSpPr txBox="1"/>
          <p:nvPr/>
        </p:nvSpPr>
        <p:spPr>
          <a:xfrm>
            <a:off x="2364900" y="1410403"/>
            <a:ext cx="285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Data </a:t>
            </a:r>
            <a:r>
              <a:rPr lang="nl-NL" dirty="0" err="1">
                <a:solidFill>
                  <a:schemeClr val="bg1"/>
                </a:solidFill>
              </a:rPr>
              <a:t>Science</a:t>
            </a:r>
            <a:r>
              <a:rPr lang="nl-NL" dirty="0">
                <a:solidFill>
                  <a:schemeClr val="bg1"/>
                </a:solidFill>
              </a:rPr>
              <a:t> Project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9BF82A13-B16D-2D76-4AFA-222288C67239}"/>
              </a:ext>
            </a:extLst>
          </p:cNvPr>
          <p:cNvSpPr txBox="1"/>
          <p:nvPr/>
        </p:nvSpPr>
        <p:spPr>
          <a:xfrm>
            <a:off x="2364900" y="2051636"/>
            <a:ext cx="285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 err="1">
                <a:solidFill>
                  <a:schemeClr val="bg1"/>
                </a:solidFill>
              </a:rPr>
              <a:t>Jupyter</a:t>
            </a:r>
            <a:r>
              <a:rPr lang="nl-NL" dirty="0">
                <a:solidFill>
                  <a:schemeClr val="bg1"/>
                </a:solidFill>
              </a:rPr>
              <a:t> Notebook</a:t>
            </a: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A1E5FC9D-B42D-0147-1F56-F59A2AF6B03E}"/>
              </a:ext>
            </a:extLst>
          </p:cNvPr>
          <p:cNvSpPr txBox="1"/>
          <p:nvPr/>
        </p:nvSpPr>
        <p:spPr>
          <a:xfrm>
            <a:off x="2364900" y="2777244"/>
            <a:ext cx="285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Import </a:t>
            </a:r>
            <a:r>
              <a:rPr lang="nl-NL" dirty="0" err="1">
                <a:solidFill>
                  <a:schemeClr val="bg1"/>
                </a:solidFill>
              </a:rPr>
              <a:t>pandas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D56FBDF3-5F17-F767-7501-601F07BDE841}"/>
              </a:ext>
            </a:extLst>
          </p:cNvPr>
          <p:cNvSpPr txBox="1"/>
          <p:nvPr/>
        </p:nvSpPr>
        <p:spPr>
          <a:xfrm>
            <a:off x="2364900" y="3318186"/>
            <a:ext cx="285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Import </a:t>
            </a:r>
            <a:r>
              <a:rPr lang="nl-NL" dirty="0" err="1">
                <a:solidFill>
                  <a:schemeClr val="bg1"/>
                </a:solidFill>
              </a:rPr>
              <a:t>csv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338167E8-5695-D716-FBBD-6261F0061068}"/>
              </a:ext>
            </a:extLst>
          </p:cNvPr>
          <p:cNvSpPr txBox="1"/>
          <p:nvPr/>
        </p:nvSpPr>
        <p:spPr>
          <a:xfrm>
            <a:off x="2364900" y="3861723"/>
            <a:ext cx="285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Do </a:t>
            </a:r>
            <a:r>
              <a:rPr lang="nl-NL" dirty="0" err="1">
                <a:solidFill>
                  <a:schemeClr val="bg1"/>
                </a:solidFill>
              </a:rPr>
              <a:t>your</a:t>
            </a:r>
            <a:r>
              <a:rPr lang="nl-NL" dirty="0">
                <a:solidFill>
                  <a:schemeClr val="bg1"/>
                </a:solidFill>
              </a:rPr>
              <a:t> stuff</a:t>
            </a:r>
          </a:p>
        </p:txBody>
      </p:sp>
      <p:sp>
        <p:nvSpPr>
          <p:cNvPr id="21" name="Tekstvak 20">
            <a:extLst>
              <a:ext uri="{FF2B5EF4-FFF2-40B4-BE49-F238E27FC236}">
                <a16:creationId xmlns:a16="http://schemas.microsoft.com/office/drawing/2014/main" id="{BFB78B70-3F92-4189-8A0E-990D47470F2A}"/>
              </a:ext>
            </a:extLst>
          </p:cNvPr>
          <p:cNvSpPr txBox="1"/>
          <p:nvPr/>
        </p:nvSpPr>
        <p:spPr>
          <a:xfrm>
            <a:off x="2364900" y="5225797"/>
            <a:ext cx="285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Big data??</a:t>
            </a:r>
          </a:p>
        </p:txBody>
      </p:sp>
      <p:sp>
        <p:nvSpPr>
          <p:cNvPr id="22" name="Tekstvak 21">
            <a:extLst>
              <a:ext uri="{FF2B5EF4-FFF2-40B4-BE49-F238E27FC236}">
                <a16:creationId xmlns:a16="http://schemas.microsoft.com/office/drawing/2014/main" id="{7AE07B40-23BE-5B62-8750-69426A4C71F9}"/>
              </a:ext>
            </a:extLst>
          </p:cNvPr>
          <p:cNvSpPr txBox="1"/>
          <p:nvPr/>
        </p:nvSpPr>
        <p:spPr>
          <a:xfrm>
            <a:off x="2279172" y="4405260"/>
            <a:ext cx="302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Slice </a:t>
            </a:r>
            <a:r>
              <a:rPr lang="nl-NL" dirty="0" err="1">
                <a:solidFill>
                  <a:schemeClr val="bg1"/>
                </a:solidFill>
              </a:rPr>
              <a:t>and</a:t>
            </a:r>
            <a:r>
              <a:rPr lang="nl-NL" dirty="0">
                <a:solidFill>
                  <a:schemeClr val="bg1"/>
                </a:solidFill>
              </a:rPr>
              <a:t> </a:t>
            </a:r>
            <a:r>
              <a:rPr lang="nl-NL" dirty="0" err="1">
                <a:solidFill>
                  <a:schemeClr val="bg1"/>
                </a:solidFill>
              </a:rPr>
              <a:t>dice</a:t>
            </a:r>
            <a:r>
              <a:rPr lang="nl-NL" dirty="0">
                <a:solidFill>
                  <a:schemeClr val="bg1"/>
                </a:solidFill>
              </a:rPr>
              <a:t> data </a:t>
            </a:r>
            <a:r>
              <a:rPr lang="nl-NL" dirty="0" err="1">
                <a:solidFill>
                  <a:schemeClr val="bg1"/>
                </a:solidFill>
              </a:rPr>
              <a:t>with</a:t>
            </a:r>
            <a:r>
              <a:rPr lang="nl-NL" dirty="0">
                <a:solidFill>
                  <a:schemeClr val="bg1"/>
                </a:solidFill>
              </a:rPr>
              <a:t> SQL </a:t>
            </a:r>
            <a:r>
              <a:rPr lang="nl-NL" dirty="0" err="1">
                <a:solidFill>
                  <a:schemeClr val="bg1"/>
                </a:solidFill>
              </a:rPr>
              <a:t>instead</a:t>
            </a:r>
            <a:r>
              <a:rPr lang="nl-NL" dirty="0">
                <a:solidFill>
                  <a:schemeClr val="bg1"/>
                </a:solidFill>
              </a:rPr>
              <a:t> of dataframes??</a:t>
            </a:r>
          </a:p>
        </p:txBody>
      </p:sp>
    </p:spTree>
    <p:extLst>
      <p:ext uri="{BB962C8B-B14F-4D97-AF65-F5344CB8AC3E}">
        <p14:creationId xmlns:p14="http://schemas.microsoft.com/office/powerpoint/2010/main" val="199521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C81EB9-D771-7978-92A1-ABB716482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Lettertype, cirkel, grafische vormgeving&#10;&#10;Door AI gegenereerde inhoud is mogelijk onjuist.">
            <a:extLst>
              <a:ext uri="{FF2B5EF4-FFF2-40B4-BE49-F238E27FC236}">
                <a16:creationId xmlns:a16="http://schemas.microsoft.com/office/drawing/2014/main" id="{3D753A2A-FF57-AB26-62D6-CEBC27C08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457" y="3601402"/>
            <a:ext cx="673458" cy="780937"/>
          </a:xfrm>
          <a:prstGeom prst="rect">
            <a:avLst/>
          </a:prstGeom>
        </p:spPr>
      </p:pic>
      <p:pic>
        <p:nvPicPr>
          <p:cNvPr id="12" name="Afbeelding 11" descr="Afbeelding met Graphics, Lettertype, schermopname, logo&#10;&#10;Door AI gegenereerde inhoud is mogelijk onjuist.">
            <a:extLst>
              <a:ext uri="{FF2B5EF4-FFF2-40B4-BE49-F238E27FC236}">
                <a16:creationId xmlns:a16="http://schemas.microsoft.com/office/drawing/2014/main" id="{58F06349-DB74-39BE-3763-4779E8A47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49" y="1929739"/>
            <a:ext cx="1237796" cy="1135593"/>
          </a:xfrm>
          <a:prstGeom prst="rect">
            <a:avLst/>
          </a:prstGeom>
        </p:spPr>
      </p:pic>
      <p:pic>
        <p:nvPicPr>
          <p:cNvPr id="14" name="Afbeelding 13" descr="Afbeelding met tekst, schermopname, software, Webpagina&#10;&#10;Door AI gegenereerde inhoud is mogelijk onjuist.">
            <a:extLst>
              <a:ext uri="{FF2B5EF4-FFF2-40B4-BE49-F238E27FC236}">
                <a16:creationId xmlns:a16="http://schemas.microsoft.com/office/drawing/2014/main" id="{DE1B6336-623A-7D3C-6839-C735B5071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9964" y="1087818"/>
            <a:ext cx="4449888" cy="3152633"/>
          </a:xfrm>
          <a:prstGeom prst="rect">
            <a:avLst/>
          </a:prstGeom>
        </p:spPr>
      </p:pic>
      <p:grpSp>
        <p:nvGrpSpPr>
          <p:cNvPr id="9" name="Groep 8">
            <a:extLst>
              <a:ext uri="{FF2B5EF4-FFF2-40B4-BE49-F238E27FC236}">
                <a16:creationId xmlns:a16="http://schemas.microsoft.com/office/drawing/2014/main" id="{5D75260E-3C59-48A9-1A15-F0BB5BFADC88}"/>
              </a:ext>
            </a:extLst>
          </p:cNvPr>
          <p:cNvGrpSpPr/>
          <p:nvPr/>
        </p:nvGrpSpPr>
        <p:grpSpPr>
          <a:xfrm>
            <a:off x="2614166" y="1038431"/>
            <a:ext cx="2269067" cy="2918207"/>
            <a:chOff x="3125957" y="1720427"/>
            <a:chExt cx="2269067" cy="2918207"/>
          </a:xfrm>
        </p:grpSpPr>
        <p:pic>
          <p:nvPicPr>
            <p:cNvPr id="3" name="Afbeelding 2" descr="Afbeelding met Graphics, ontwerp, illustratie, typografie&#10;&#10;Door AI gegenereerde inhoud is mogelijk onjuist.">
              <a:extLst>
                <a:ext uri="{FF2B5EF4-FFF2-40B4-BE49-F238E27FC236}">
                  <a16:creationId xmlns:a16="http://schemas.microsoft.com/office/drawing/2014/main" id="{992B16E4-FA75-889B-2634-45BBBFE2D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07505" y="4105655"/>
              <a:ext cx="1705970" cy="405834"/>
            </a:xfrm>
            <a:prstGeom prst="rect">
              <a:avLst/>
            </a:prstGeom>
          </p:spPr>
        </p:pic>
        <p:grpSp>
          <p:nvGrpSpPr>
            <p:cNvPr id="7" name="Groep 6">
              <a:extLst>
                <a:ext uri="{FF2B5EF4-FFF2-40B4-BE49-F238E27FC236}">
                  <a16:creationId xmlns:a16="http://schemas.microsoft.com/office/drawing/2014/main" id="{77AF5255-9F72-9278-7D5C-CC519662D017}"/>
                </a:ext>
              </a:extLst>
            </p:cNvPr>
            <p:cNvGrpSpPr/>
            <p:nvPr/>
          </p:nvGrpSpPr>
          <p:grpSpPr>
            <a:xfrm>
              <a:off x="3519752" y="2038373"/>
              <a:ext cx="1481476" cy="1638521"/>
              <a:chOff x="3759264" y="1418577"/>
              <a:chExt cx="1481476" cy="1638521"/>
            </a:xfrm>
          </p:grpSpPr>
          <p:sp>
            <p:nvSpPr>
              <p:cNvPr id="6" name="Cilinder 5">
                <a:extLst>
                  <a:ext uri="{FF2B5EF4-FFF2-40B4-BE49-F238E27FC236}">
                    <a16:creationId xmlns:a16="http://schemas.microsoft.com/office/drawing/2014/main" id="{0291A1DA-199A-52BA-C224-02591F121157}"/>
                  </a:ext>
                </a:extLst>
              </p:cNvPr>
              <p:cNvSpPr/>
              <p:nvPr/>
            </p:nvSpPr>
            <p:spPr>
              <a:xfrm>
                <a:off x="3759264" y="1418577"/>
                <a:ext cx="1481476" cy="1638521"/>
              </a:xfrm>
              <a:prstGeom prst="can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pic>
            <p:nvPicPr>
              <p:cNvPr id="5" name="Afbeelding 4" descr="Afbeelding met Graphics, Lettertype, clipart, symbool&#10;&#10;Door AI gegenereerde inhoud is mogelijk onjuist.">
                <a:extLst>
                  <a:ext uri="{FF2B5EF4-FFF2-40B4-BE49-F238E27FC236}">
                    <a16:creationId xmlns:a16="http://schemas.microsoft.com/office/drawing/2014/main" id="{BE61E54D-6A6B-BD47-4BD7-81D7987E61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951874" y="1807320"/>
                <a:ext cx="1096256" cy="1098235"/>
              </a:xfrm>
              <a:prstGeom prst="rect">
                <a:avLst/>
              </a:prstGeom>
            </p:spPr>
          </p:pic>
        </p:grpSp>
        <p:sp>
          <p:nvSpPr>
            <p:cNvPr id="8" name="Rechthoek: afgeronde hoeken 7">
              <a:extLst>
                <a:ext uri="{FF2B5EF4-FFF2-40B4-BE49-F238E27FC236}">
                  <a16:creationId xmlns:a16="http://schemas.microsoft.com/office/drawing/2014/main" id="{F1FDDA7C-8E8F-258E-BB9F-DDA24D37C549}"/>
                </a:ext>
              </a:extLst>
            </p:cNvPr>
            <p:cNvSpPr/>
            <p:nvPr/>
          </p:nvSpPr>
          <p:spPr>
            <a:xfrm>
              <a:off x="3125957" y="1720427"/>
              <a:ext cx="2269067" cy="2918207"/>
            </a:xfrm>
            <a:prstGeom prst="roundRect">
              <a:avLst>
                <a:gd name="adj" fmla="val 8848"/>
              </a:avLst>
            </a:prstGeom>
            <a:noFill/>
            <a:ln>
              <a:solidFill>
                <a:schemeClr val="bg1"/>
              </a:solidFill>
              <a:prstDash val="sys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11" name="Pijl: rechts 10">
            <a:extLst>
              <a:ext uri="{FF2B5EF4-FFF2-40B4-BE49-F238E27FC236}">
                <a16:creationId xmlns:a16="http://schemas.microsoft.com/office/drawing/2014/main" id="{545031A4-4766-7909-5895-EEC54180CB95}"/>
              </a:ext>
            </a:extLst>
          </p:cNvPr>
          <p:cNvSpPr/>
          <p:nvPr/>
        </p:nvSpPr>
        <p:spPr>
          <a:xfrm>
            <a:off x="1834007" y="2217759"/>
            <a:ext cx="651371" cy="348018"/>
          </a:xfrm>
          <a:prstGeom prst="rightArrow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3" name="Pijl: rechts 12">
            <a:extLst>
              <a:ext uri="{FF2B5EF4-FFF2-40B4-BE49-F238E27FC236}">
                <a16:creationId xmlns:a16="http://schemas.microsoft.com/office/drawing/2014/main" id="{A08C8FB4-25B6-3606-2172-9ACDA6FCB1C3}"/>
              </a:ext>
            </a:extLst>
          </p:cNvPr>
          <p:cNvSpPr/>
          <p:nvPr/>
        </p:nvSpPr>
        <p:spPr>
          <a:xfrm>
            <a:off x="4948593" y="2217759"/>
            <a:ext cx="651371" cy="348018"/>
          </a:xfrm>
          <a:prstGeom prst="rightArrow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B1825C99-9578-7D28-E65F-8A0991E326FF}"/>
              </a:ext>
            </a:extLst>
          </p:cNvPr>
          <p:cNvSpPr txBox="1"/>
          <p:nvPr/>
        </p:nvSpPr>
        <p:spPr>
          <a:xfrm>
            <a:off x="2330867" y="5127869"/>
            <a:ext cx="285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Big data!!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39542E4D-F64E-AB8D-3C25-7C41BF0FD9D4}"/>
              </a:ext>
            </a:extLst>
          </p:cNvPr>
          <p:cNvSpPr txBox="1"/>
          <p:nvPr/>
        </p:nvSpPr>
        <p:spPr>
          <a:xfrm>
            <a:off x="2238316" y="4233485"/>
            <a:ext cx="3038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chemeClr val="bg1"/>
                </a:solidFill>
              </a:rPr>
              <a:t>Slice </a:t>
            </a:r>
            <a:r>
              <a:rPr lang="nl-NL" dirty="0" err="1">
                <a:solidFill>
                  <a:schemeClr val="bg1"/>
                </a:solidFill>
              </a:rPr>
              <a:t>and</a:t>
            </a:r>
            <a:r>
              <a:rPr lang="nl-NL" dirty="0">
                <a:solidFill>
                  <a:schemeClr val="bg1"/>
                </a:solidFill>
              </a:rPr>
              <a:t> </a:t>
            </a:r>
            <a:r>
              <a:rPr lang="nl-NL" dirty="0" err="1">
                <a:solidFill>
                  <a:schemeClr val="bg1"/>
                </a:solidFill>
              </a:rPr>
              <a:t>dice</a:t>
            </a:r>
            <a:r>
              <a:rPr lang="nl-NL" dirty="0">
                <a:solidFill>
                  <a:schemeClr val="bg1"/>
                </a:solidFill>
              </a:rPr>
              <a:t> data </a:t>
            </a:r>
            <a:r>
              <a:rPr lang="nl-NL" dirty="0" err="1">
                <a:solidFill>
                  <a:schemeClr val="bg1"/>
                </a:solidFill>
              </a:rPr>
              <a:t>with</a:t>
            </a:r>
            <a:r>
              <a:rPr lang="nl-NL" dirty="0">
                <a:solidFill>
                  <a:schemeClr val="bg1"/>
                </a:solidFill>
              </a:rPr>
              <a:t> </a:t>
            </a:r>
            <a:r>
              <a:rPr lang="nl-NL" b="1" i="1" dirty="0">
                <a:solidFill>
                  <a:schemeClr val="bg1"/>
                </a:solidFill>
              </a:rPr>
              <a:t>SQL</a:t>
            </a:r>
            <a:r>
              <a:rPr lang="nl-NL" dirty="0">
                <a:solidFill>
                  <a:schemeClr val="bg1"/>
                </a:solidFill>
              </a:rPr>
              <a:t> </a:t>
            </a:r>
            <a:r>
              <a:rPr lang="nl-NL" dirty="0" err="1">
                <a:solidFill>
                  <a:schemeClr val="bg1"/>
                </a:solidFill>
              </a:rPr>
              <a:t>instead</a:t>
            </a:r>
            <a:r>
              <a:rPr lang="nl-NL" dirty="0">
                <a:solidFill>
                  <a:schemeClr val="bg1"/>
                </a:solidFill>
              </a:rPr>
              <a:t> of dataframes!!</a:t>
            </a:r>
          </a:p>
        </p:txBody>
      </p:sp>
    </p:spTree>
    <p:extLst>
      <p:ext uri="{BB962C8B-B14F-4D97-AF65-F5344CB8AC3E}">
        <p14:creationId xmlns:p14="http://schemas.microsoft.com/office/powerpoint/2010/main" val="54719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E9203-7E66-2DD1-17F3-9439BA8CA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>
            <a:extLst>
              <a:ext uri="{FF2B5EF4-FFF2-40B4-BE49-F238E27FC236}">
                <a16:creationId xmlns:a16="http://schemas.microsoft.com/office/drawing/2014/main" id="{36801F8C-CF03-81B0-2BC1-DE90F5948E8F}"/>
              </a:ext>
            </a:extLst>
          </p:cNvPr>
          <p:cNvSpPr txBox="1"/>
          <p:nvPr/>
        </p:nvSpPr>
        <p:spPr>
          <a:xfrm>
            <a:off x="460263" y="3044279"/>
            <a:ext cx="51345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Demonstration!</a:t>
            </a:r>
          </a:p>
        </p:txBody>
      </p:sp>
    </p:spTree>
    <p:extLst>
      <p:ext uri="{BB962C8B-B14F-4D97-AF65-F5344CB8AC3E}">
        <p14:creationId xmlns:p14="http://schemas.microsoft.com/office/powerpoint/2010/main" val="1765159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07F872D4-CEE2-3990-9D24-FFD2CDFAAA9A}"/>
              </a:ext>
            </a:extLst>
          </p:cNvPr>
          <p:cNvSpPr txBox="1"/>
          <p:nvPr/>
        </p:nvSpPr>
        <p:spPr>
          <a:xfrm>
            <a:off x="4933121" y="1835425"/>
            <a:ext cx="2325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3200" dirty="0" err="1">
                <a:solidFill>
                  <a:schemeClr val="bg1"/>
                </a:solidFill>
              </a:rPr>
              <a:t>Questions</a:t>
            </a:r>
            <a:r>
              <a:rPr lang="nl-NL" sz="3200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43743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ADADF-A255-8404-A45B-8586F1679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446EF995-4B12-6411-F11D-A871C3B51013}"/>
              </a:ext>
            </a:extLst>
          </p:cNvPr>
          <p:cNvSpPr txBox="1"/>
          <p:nvPr/>
        </p:nvSpPr>
        <p:spPr>
          <a:xfrm>
            <a:off x="4442790" y="1007165"/>
            <a:ext cx="3306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>
                <a:solidFill>
                  <a:schemeClr val="bg1"/>
                </a:solidFill>
              </a:rPr>
              <a:t>Contact me in case of </a:t>
            </a:r>
          </a:p>
          <a:p>
            <a:pPr algn="ctr"/>
            <a:r>
              <a:rPr lang="nl-NL" sz="1200" dirty="0" err="1">
                <a:solidFill>
                  <a:schemeClr val="bg1"/>
                </a:solidFill>
              </a:rPr>
              <a:t>any</a:t>
            </a:r>
            <a:r>
              <a:rPr lang="nl-NL" sz="1200" dirty="0">
                <a:solidFill>
                  <a:schemeClr val="bg1"/>
                </a:solidFill>
              </a:rPr>
              <a:t> </a:t>
            </a:r>
            <a:r>
              <a:rPr lang="nl-NL" sz="1200" dirty="0" err="1">
                <a:solidFill>
                  <a:schemeClr val="bg1"/>
                </a:solidFill>
              </a:rPr>
              <a:t>questions</a:t>
            </a:r>
            <a:r>
              <a:rPr lang="nl-NL" sz="1200" dirty="0">
                <a:solidFill>
                  <a:schemeClr val="bg1"/>
                </a:solidFill>
              </a:rPr>
              <a:t>, </a:t>
            </a:r>
            <a:r>
              <a:rPr lang="nl-NL" sz="1200" dirty="0" err="1">
                <a:solidFill>
                  <a:schemeClr val="bg1"/>
                </a:solidFill>
              </a:rPr>
              <a:t>remarks</a:t>
            </a:r>
            <a:r>
              <a:rPr lang="nl-NL" sz="1200" dirty="0">
                <a:solidFill>
                  <a:schemeClr val="bg1"/>
                </a:solidFill>
              </a:rPr>
              <a:t>, </a:t>
            </a:r>
            <a:r>
              <a:rPr lang="nl-NL" sz="1200" dirty="0" err="1">
                <a:solidFill>
                  <a:schemeClr val="bg1"/>
                </a:solidFill>
              </a:rPr>
              <a:t>ideas</a:t>
            </a:r>
            <a:r>
              <a:rPr lang="nl-NL" sz="1200" dirty="0">
                <a:solidFill>
                  <a:schemeClr val="bg1"/>
                </a:solidFill>
              </a:rPr>
              <a:t>, etc.</a:t>
            </a:r>
          </a:p>
          <a:p>
            <a:pPr algn="ctr"/>
            <a:r>
              <a:rPr lang="nl-NL" sz="1200" dirty="0">
                <a:solidFill>
                  <a:schemeClr val="bg1"/>
                </a:solidFill>
              </a:rPr>
              <a:t>→ ad.hendrikx@1optic.io</a:t>
            </a:r>
          </a:p>
        </p:txBody>
      </p:sp>
      <p:pic>
        <p:nvPicPr>
          <p:cNvPr id="4" name="Afbeelding 3" descr="Afbeelding met tekst, schermopname, Graphics, patroon&#10;&#10;Door AI gegenereerde inhoud is mogelijk onjuist.">
            <a:extLst>
              <a:ext uri="{FF2B5EF4-FFF2-40B4-BE49-F238E27FC236}">
                <a16:creationId xmlns:a16="http://schemas.microsoft.com/office/drawing/2014/main" id="{9615FABC-B587-E45F-CB99-85C70C0BC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891" y="1813891"/>
            <a:ext cx="3230217" cy="3230217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F05F2775-526D-30ED-DF28-5EA011F5C75A}"/>
              </a:ext>
            </a:extLst>
          </p:cNvPr>
          <p:cNvSpPr txBox="1"/>
          <p:nvPr/>
        </p:nvSpPr>
        <p:spPr>
          <a:xfrm>
            <a:off x="4442790" y="5254487"/>
            <a:ext cx="3306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200" dirty="0">
                <a:solidFill>
                  <a:schemeClr val="bg1"/>
                </a:solidFill>
              </a:rPr>
              <a:t>Or </a:t>
            </a:r>
            <a:r>
              <a:rPr lang="nl-NL" sz="1200" dirty="0" err="1">
                <a:solidFill>
                  <a:schemeClr val="bg1"/>
                </a:solidFill>
              </a:rPr>
              <a:t>visit</a:t>
            </a:r>
            <a:r>
              <a:rPr lang="nl-NL" sz="1200" dirty="0">
                <a:solidFill>
                  <a:schemeClr val="bg1"/>
                </a:solidFill>
              </a:rPr>
              <a:t> </a:t>
            </a:r>
            <a:r>
              <a:rPr lang="nl-NL" sz="1200" dirty="0" err="1">
                <a:solidFill>
                  <a:schemeClr val="bg1"/>
                </a:solidFill>
              </a:rPr>
              <a:t>us</a:t>
            </a:r>
            <a:r>
              <a:rPr lang="nl-NL" sz="1200" dirty="0">
                <a:solidFill>
                  <a:schemeClr val="bg1"/>
                </a:solidFill>
              </a:rPr>
              <a:t>:</a:t>
            </a:r>
          </a:p>
          <a:p>
            <a:pPr algn="ctr"/>
            <a:r>
              <a:rPr lang="nl-NL" sz="1200" dirty="0">
                <a:solidFill>
                  <a:schemeClr val="bg1"/>
                </a:solidFill>
              </a:rPr>
              <a:t>Spoorlaan 21K</a:t>
            </a:r>
            <a:br>
              <a:rPr lang="nl-NL" sz="1200" dirty="0">
                <a:solidFill>
                  <a:schemeClr val="bg1"/>
                </a:solidFill>
              </a:rPr>
            </a:br>
            <a:r>
              <a:rPr lang="nl-NL" sz="1200" dirty="0">
                <a:solidFill>
                  <a:schemeClr val="bg1"/>
                </a:solidFill>
              </a:rPr>
              <a:t>5038 CB, Tilburg</a:t>
            </a:r>
          </a:p>
        </p:txBody>
      </p:sp>
    </p:spTree>
    <p:extLst>
      <p:ext uri="{BB962C8B-B14F-4D97-AF65-F5344CB8AC3E}">
        <p14:creationId xmlns:p14="http://schemas.microsoft.com/office/powerpoint/2010/main" val="3865744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6D534-743B-A25A-E11B-84CB30618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637656"/>
      </p:ext>
    </p:extLst>
  </p:cSld>
  <p:clrMapOvr>
    <a:masterClrMapping/>
  </p:clrMapOvr>
</p:sld>
</file>

<file path=ppt/theme/theme1.xml><?xml version="1.0" encoding="utf-8"?>
<a:theme xmlns:a="http://schemas.openxmlformats.org/drawingml/2006/main" name="1_Kantoorthema">
  <a:themeElements>
    <a:clrScheme name="1Optic kleuren">
      <a:dk1>
        <a:srgbClr val="000000"/>
      </a:dk1>
      <a:lt1>
        <a:srgbClr val="FFFFFF"/>
      </a:lt1>
      <a:dk2>
        <a:srgbClr val="050921"/>
      </a:dk2>
      <a:lt2>
        <a:srgbClr val="E8E8E8"/>
      </a:lt2>
      <a:accent1>
        <a:srgbClr val="233D6C"/>
      </a:accent1>
      <a:accent2>
        <a:srgbClr val="40E3C4"/>
      </a:accent2>
      <a:accent3>
        <a:srgbClr val="17376E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10.xml><?xml version="1.0" encoding="utf-8"?>
<a:theme xmlns:a="http://schemas.openxmlformats.org/drawingml/2006/main" name="9_Kantoorthema">
  <a:themeElements>
    <a:clrScheme name="1Optic kleuren">
      <a:dk1>
        <a:srgbClr val="000000"/>
      </a:dk1>
      <a:lt1>
        <a:srgbClr val="FFFFFF"/>
      </a:lt1>
      <a:dk2>
        <a:srgbClr val="050921"/>
      </a:dk2>
      <a:lt2>
        <a:srgbClr val="E8E8E8"/>
      </a:lt2>
      <a:accent1>
        <a:srgbClr val="233D6C"/>
      </a:accent1>
      <a:accent2>
        <a:srgbClr val="40E3C4"/>
      </a:accent2>
      <a:accent3>
        <a:srgbClr val="17376E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11.xml><?xml version="1.0" encoding="utf-8"?>
<a:theme xmlns:a="http://schemas.openxmlformats.org/drawingml/2006/main" name="11_Kantoorthema">
  <a:themeElements>
    <a:clrScheme name="1Optic kleuren">
      <a:dk1>
        <a:srgbClr val="000000"/>
      </a:dk1>
      <a:lt1>
        <a:srgbClr val="FFFFFF"/>
      </a:lt1>
      <a:dk2>
        <a:srgbClr val="050921"/>
      </a:dk2>
      <a:lt2>
        <a:srgbClr val="E8E8E8"/>
      </a:lt2>
      <a:accent1>
        <a:srgbClr val="233D6C"/>
      </a:accent1>
      <a:accent2>
        <a:srgbClr val="40E3C4"/>
      </a:accent2>
      <a:accent3>
        <a:srgbClr val="17376E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3_Kantoorthema">
  <a:themeElements>
    <a:clrScheme name="1Optic kleuren">
      <a:dk1>
        <a:srgbClr val="000000"/>
      </a:dk1>
      <a:lt1>
        <a:srgbClr val="FFFFFF"/>
      </a:lt1>
      <a:dk2>
        <a:srgbClr val="050921"/>
      </a:dk2>
      <a:lt2>
        <a:srgbClr val="E8E8E8"/>
      </a:lt2>
      <a:accent1>
        <a:srgbClr val="233D6C"/>
      </a:accent1>
      <a:accent2>
        <a:srgbClr val="40E3C4"/>
      </a:accent2>
      <a:accent3>
        <a:srgbClr val="17376E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2_Kantoorthema">
  <a:themeElements>
    <a:clrScheme name="1Optic kleuren">
      <a:dk1>
        <a:srgbClr val="000000"/>
      </a:dk1>
      <a:lt1>
        <a:srgbClr val="FFFFFF"/>
      </a:lt1>
      <a:dk2>
        <a:srgbClr val="050921"/>
      </a:dk2>
      <a:lt2>
        <a:srgbClr val="E8E8E8"/>
      </a:lt2>
      <a:accent1>
        <a:srgbClr val="233D6C"/>
      </a:accent1>
      <a:accent2>
        <a:srgbClr val="40E3C4"/>
      </a:accent2>
      <a:accent3>
        <a:srgbClr val="17376E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4_Kantoorthema">
  <a:themeElements>
    <a:clrScheme name="1Optic kleuren">
      <a:dk1>
        <a:srgbClr val="000000"/>
      </a:dk1>
      <a:lt1>
        <a:srgbClr val="FFFFFF"/>
      </a:lt1>
      <a:dk2>
        <a:srgbClr val="050921"/>
      </a:dk2>
      <a:lt2>
        <a:srgbClr val="E8E8E8"/>
      </a:lt2>
      <a:accent1>
        <a:srgbClr val="233D6C"/>
      </a:accent1>
      <a:accent2>
        <a:srgbClr val="40E3C4"/>
      </a:accent2>
      <a:accent3>
        <a:srgbClr val="17376E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5_Kantoorthema">
  <a:themeElements>
    <a:clrScheme name="1Optic kleuren">
      <a:dk1>
        <a:srgbClr val="000000"/>
      </a:dk1>
      <a:lt1>
        <a:srgbClr val="FFFFFF"/>
      </a:lt1>
      <a:dk2>
        <a:srgbClr val="050921"/>
      </a:dk2>
      <a:lt2>
        <a:srgbClr val="E8E8E8"/>
      </a:lt2>
      <a:accent1>
        <a:srgbClr val="233D6C"/>
      </a:accent1>
      <a:accent2>
        <a:srgbClr val="40E3C4"/>
      </a:accent2>
      <a:accent3>
        <a:srgbClr val="17376E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6_Kantoorthema">
  <a:themeElements>
    <a:clrScheme name="1Optic kleuren">
      <a:dk1>
        <a:srgbClr val="000000"/>
      </a:dk1>
      <a:lt1>
        <a:srgbClr val="FFFFFF"/>
      </a:lt1>
      <a:dk2>
        <a:srgbClr val="050921"/>
      </a:dk2>
      <a:lt2>
        <a:srgbClr val="E8E8E8"/>
      </a:lt2>
      <a:accent1>
        <a:srgbClr val="233D6C"/>
      </a:accent1>
      <a:accent2>
        <a:srgbClr val="40E3C4"/>
      </a:accent2>
      <a:accent3>
        <a:srgbClr val="17376E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7.xml><?xml version="1.0" encoding="utf-8"?>
<a:theme xmlns:a="http://schemas.openxmlformats.org/drawingml/2006/main" name="7_Kantoorthema">
  <a:themeElements>
    <a:clrScheme name="1Optic kleuren">
      <a:dk1>
        <a:srgbClr val="000000"/>
      </a:dk1>
      <a:lt1>
        <a:srgbClr val="FFFFFF"/>
      </a:lt1>
      <a:dk2>
        <a:srgbClr val="050921"/>
      </a:dk2>
      <a:lt2>
        <a:srgbClr val="E8E8E8"/>
      </a:lt2>
      <a:accent1>
        <a:srgbClr val="233D6C"/>
      </a:accent1>
      <a:accent2>
        <a:srgbClr val="40E3C4"/>
      </a:accent2>
      <a:accent3>
        <a:srgbClr val="17376E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8.xml><?xml version="1.0" encoding="utf-8"?>
<a:theme xmlns:a="http://schemas.openxmlformats.org/drawingml/2006/main" name="8_Kantoorthema">
  <a:themeElements>
    <a:clrScheme name="Aangepast 4">
      <a:dk1>
        <a:srgbClr val="000000"/>
      </a:dk1>
      <a:lt1>
        <a:srgbClr val="FFFFFF"/>
      </a:lt1>
      <a:dk2>
        <a:srgbClr val="050921"/>
      </a:dk2>
      <a:lt2>
        <a:srgbClr val="E8E8E8"/>
      </a:lt2>
      <a:accent1>
        <a:srgbClr val="233D6C"/>
      </a:accent1>
      <a:accent2>
        <a:srgbClr val="40E3C4"/>
      </a:accent2>
      <a:accent3>
        <a:srgbClr val="17376E"/>
      </a:accent3>
      <a:accent4>
        <a:srgbClr val="0F9ED5"/>
      </a:accent4>
      <a:accent5>
        <a:srgbClr val="81DDFA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9.xml><?xml version="1.0" encoding="utf-8"?>
<a:theme xmlns:a="http://schemas.openxmlformats.org/drawingml/2006/main" name="10_Kantoorthema">
  <a:themeElements>
    <a:clrScheme name="1Optic kleuren">
      <a:dk1>
        <a:srgbClr val="000000"/>
      </a:dk1>
      <a:lt1>
        <a:srgbClr val="FFFFFF"/>
      </a:lt1>
      <a:dk2>
        <a:srgbClr val="050921"/>
      </a:dk2>
      <a:lt2>
        <a:srgbClr val="E8E8E8"/>
      </a:lt2>
      <a:accent1>
        <a:srgbClr val="233D6C"/>
      </a:accent1>
      <a:accent2>
        <a:srgbClr val="40E3C4"/>
      </a:accent2>
      <a:accent3>
        <a:srgbClr val="17376E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416</Words>
  <Application>Microsoft Office PowerPoint</Application>
  <PresentationFormat>Breedbeeld</PresentationFormat>
  <Paragraphs>63</Paragraphs>
  <Slides>18</Slides>
  <Notes>0</Notes>
  <HiddenSlides>1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11</vt:i4>
      </vt:variant>
      <vt:variant>
        <vt:lpstr>Diatitels</vt:lpstr>
      </vt:variant>
      <vt:variant>
        <vt:i4>18</vt:i4>
      </vt:variant>
    </vt:vector>
  </HeadingPairs>
  <TitlesOfParts>
    <vt:vector size="34" baseType="lpstr">
      <vt:lpstr>Aptos</vt:lpstr>
      <vt:lpstr>Arial</vt:lpstr>
      <vt:lpstr>Inter</vt:lpstr>
      <vt:lpstr>Inter Medium</vt:lpstr>
      <vt:lpstr>Inter SemiBold</vt:lpstr>
      <vt:lpstr>1_Kantoorthema</vt:lpstr>
      <vt:lpstr>3_Kantoorthema</vt:lpstr>
      <vt:lpstr>2_Kantoorthema</vt:lpstr>
      <vt:lpstr>4_Kantoorthema</vt:lpstr>
      <vt:lpstr>5_Kantoorthema</vt:lpstr>
      <vt:lpstr>6_Kantoorthema</vt:lpstr>
      <vt:lpstr>7_Kantoorthema</vt:lpstr>
      <vt:lpstr>8_Kantoorthema</vt:lpstr>
      <vt:lpstr>10_Kantoorthema</vt:lpstr>
      <vt:lpstr>9_Kantoorthema</vt:lpstr>
      <vt:lpstr>11_Kantoorthema</vt:lpstr>
      <vt:lpstr>PowerPoint-presentatie</vt:lpstr>
      <vt:lpstr>Agenda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Hi there, we are 1Optic. We provide data science for networks.</vt:lpstr>
      <vt:lpstr>Hi there, we are 1Optic</vt:lpstr>
      <vt:lpstr>Hi there, we are 1Optic</vt:lpstr>
      <vt:lpstr>This is a headliner.</vt:lpstr>
      <vt:lpstr>Why 1Optic</vt:lpstr>
      <vt:lpstr>Why 1Optic</vt:lpstr>
      <vt:lpstr>Our key benefits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Mathijn Vermeer</dc:creator>
  <cp:lastModifiedBy>Ad Hendrikx | IT Security Tilburg</cp:lastModifiedBy>
  <cp:revision>17</cp:revision>
  <dcterms:created xsi:type="dcterms:W3CDTF">2024-10-23T06:51:33Z</dcterms:created>
  <dcterms:modified xsi:type="dcterms:W3CDTF">2025-11-10T20:23:33Z</dcterms:modified>
</cp:coreProperties>
</file>

<file path=docProps/thumbnail.jpeg>
</file>